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2" r:id="rId4"/>
    <p:sldId id="260" r:id="rId5"/>
    <p:sldId id="279" r:id="rId6"/>
    <p:sldId id="258" r:id="rId7"/>
    <p:sldId id="277" r:id="rId8"/>
    <p:sldId id="276" r:id="rId9"/>
    <p:sldId id="261" r:id="rId10"/>
    <p:sldId id="262" r:id="rId11"/>
    <p:sldId id="283" r:id="rId12"/>
    <p:sldId id="27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Helvetica Neue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jbfbZn3ire1pO65aHQ4wDwvfaz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16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4b624865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a4b624865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288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a4b624865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a4b624865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past-perfect/18c329f1-b006-4f7f-895a-b55467422c7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 l="16094"/>
          <a:stretch/>
        </p:blipFill>
        <p:spPr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/>
        </p:nvSpPr>
        <p:spPr>
          <a:xfrm>
            <a:off x="2191982" y="2092034"/>
            <a:ext cx="82146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3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Lesson: 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Grammar 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Subject: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Past perfect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4b6248653_0_64"/>
          <p:cNvSpPr/>
          <p:nvPr/>
        </p:nvSpPr>
        <p:spPr>
          <a:xfrm>
            <a:off x="0" y="1126535"/>
            <a:ext cx="1764900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a4b6248653_0_64"/>
          <p:cNvSpPr/>
          <p:nvPr/>
        </p:nvSpPr>
        <p:spPr>
          <a:xfrm>
            <a:off x="98791" y="1195248"/>
            <a:ext cx="2131500" cy="435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2" name="Google Shape;232;g3a4b6248653_0_64"/>
          <p:cNvSpPr/>
          <p:nvPr/>
        </p:nvSpPr>
        <p:spPr>
          <a:xfrm>
            <a:off x="98791" y="2348346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g3a4b6248653_0_64"/>
          <p:cNvSpPr/>
          <p:nvPr/>
        </p:nvSpPr>
        <p:spPr>
          <a:xfrm>
            <a:off x="85143" y="2873383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2A36E"/>
              </a:gs>
              <a:gs pos="100000">
                <a:srgbClr val="C45F1A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g3a4b6248653_0_64"/>
          <p:cNvSpPr/>
          <p:nvPr/>
        </p:nvSpPr>
        <p:spPr>
          <a:xfrm>
            <a:off x="71495" y="3915432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g3a4b6248653_0_64"/>
          <p:cNvSpPr/>
          <p:nvPr/>
        </p:nvSpPr>
        <p:spPr>
          <a:xfrm>
            <a:off x="71495" y="3380165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g3a4b6248653_0_64"/>
          <p:cNvSpPr/>
          <p:nvPr/>
        </p:nvSpPr>
        <p:spPr>
          <a:xfrm>
            <a:off x="9185389" y="603566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 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g3a4b6248653_0_64"/>
          <p:cNvSpPr/>
          <p:nvPr/>
        </p:nvSpPr>
        <p:spPr>
          <a:xfrm>
            <a:off x="85143" y="4428068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g3a4b6248653_0_64"/>
          <p:cNvSpPr/>
          <p:nvPr/>
        </p:nvSpPr>
        <p:spPr>
          <a:xfrm>
            <a:off x="98791" y="1766317"/>
            <a:ext cx="2158800" cy="463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9" name="Google Shape;239;g3a4b6248653_0_64"/>
          <p:cNvSpPr txBox="1"/>
          <p:nvPr/>
        </p:nvSpPr>
        <p:spPr>
          <a:xfrm>
            <a:off x="468880" y="45390"/>
            <a:ext cx="11589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a4b6248653_0_64"/>
          <p:cNvSpPr/>
          <p:nvPr/>
        </p:nvSpPr>
        <p:spPr>
          <a:xfrm>
            <a:off x="7243077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1" name="Google Shape;241;g3a4b6248653_0_64"/>
          <p:cNvSpPr/>
          <p:nvPr/>
        </p:nvSpPr>
        <p:spPr>
          <a:xfrm>
            <a:off x="5286971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2" name="Google Shape;242;g3a4b6248653_0_64"/>
          <p:cNvSpPr/>
          <p:nvPr/>
        </p:nvSpPr>
        <p:spPr>
          <a:xfrm>
            <a:off x="2135318" y="603565"/>
            <a:ext cx="3303000" cy="353700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3" name="Google Shape;243;g3a4b6248653_0_64"/>
          <p:cNvSpPr/>
          <p:nvPr/>
        </p:nvSpPr>
        <p:spPr>
          <a:xfrm>
            <a:off x="2368219" y="1144277"/>
            <a:ext cx="8942700" cy="55785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3a4b6248653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a4b6248653_0_64"/>
          <p:cNvPicPr preferRelativeResize="0"/>
          <p:nvPr/>
        </p:nvPicPr>
        <p:blipFill rotWithShape="1">
          <a:blip r:embed="rId4">
            <a:alphaModFix/>
          </a:blip>
          <a:srcRect l="16093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g3a4b6248653_0_64"/>
          <p:cNvGrpSpPr/>
          <p:nvPr/>
        </p:nvGrpSpPr>
        <p:grpSpPr>
          <a:xfrm>
            <a:off x="10641234" y="1179779"/>
            <a:ext cx="1261338" cy="716567"/>
            <a:chOff x="7446246" y="205862"/>
            <a:chExt cx="1545000" cy="691200"/>
          </a:xfrm>
        </p:grpSpPr>
        <p:sp>
          <p:nvSpPr>
            <p:cNvPr id="247" name="Google Shape;247;g3a4b6248653_0_64"/>
            <p:cNvSpPr/>
            <p:nvPr/>
          </p:nvSpPr>
          <p:spPr>
            <a:xfrm>
              <a:off x="7446246" y="205862"/>
              <a:ext cx="1545000" cy="691200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g3a4b6248653_0_64"/>
            <p:cNvSpPr/>
            <p:nvPr/>
          </p:nvSpPr>
          <p:spPr>
            <a:xfrm>
              <a:off x="7569132" y="277496"/>
              <a:ext cx="1299000" cy="547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05:00 minutes</a:t>
              </a:r>
              <a:endParaRPr/>
            </a:p>
          </p:txBody>
        </p:sp>
      </p:grpSp>
      <p:sp>
        <p:nvSpPr>
          <p:cNvPr id="249" name="Google Shape;249;g3a4b6248653_0_64"/>
          <p:cNvSpPr/>
          <p:nvPr/>
        </p:nvSpPr>
        <p:spPr>
          <a:xfrm>
            <a:off x="85143" y="4880714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g3a4b6248653_0_64"/>
          <p:cNvSpPr txBox="1"/>
          <p:nvPr/>
        </p:nvSpPr>
        <p:spPr>
          <a:xfrm>
            <a:off x="2548575" y="1102368"/>
            <a:ext cx="7791000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Form sentences                                                                                                        Brushed teeth  ( first)             2. slept    ( second) </a:t>
            </a:r>
          </a:p>
          <a:p>
            <a:pPr marR="0" lvl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By the time </a:t>
            </a: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slept, she had brushed her teeth</a:t>
            </a:r>
          </a:p>
          <a:p>
            <a:pPr marR="0" lvl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After </a:t>
            </a: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had brushed her teeth, she had slept.</a:t>
            </a:r>
          </a:p>
          <a:p>
            <a:pPr marR="0" lvl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had brushed her teeth </a:t>
            </a: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slept.</a:t>
            </a:r>
          </a:p>
          <a:p>
            <a:pPr marR="0" lvl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had brushed her teeth </a:t>
            </a: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and then </a:t>
            </a: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slept</a:t>
            </a:r>
          </a:p>
          <a:p>
            <a:pPr marR="0" lvl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As soon as </a:t>
            </a: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had brushed her teeth, she slept.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3a4b6248653_0_64"/>
          <p:cNvSpPr/>
          <p:nvPr/>
        </p:nvSpPr>
        <p:spPr>
          <a:xfrm>
            <a:off x="98791" y="5398346"/>
            <a:ext cx="22269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g3a4b6248653_0_64"/>
          <p:cNvSpPr/>
          <p:nvPr/>
        </p:nvSpPr>
        <p:spPr>
          <a:xfrm>
            <a:off x="131173" y="5913674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3" name="Google Shape;253;g3a4b6248653_0_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8778" y="1998230"/>
            <a:ext cx="1428138" cy="803327"/>
          </a:xfrm>
          <a:prstGeom prst="rect">
            <a:avLst/>
          </a:prstGeom>
          <a:solidFill>
            <a:srgbClr val="FF9999"/>
          </a:solidFill>
          <a:ln w="9525" cap="flat" cmpd="sng">
            <a:solidFill>
              <a:srgbClr val="FF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4" name="Google Shape;254;g3a4b6248653_0_64" descr="How To Make Pineapple Juice (With or Without Juicer) - Alphafoodi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B2D87-ED7C-4D59-971D-6E446FD0A4BF}"/>
              </a:ext>
            </a:extLst>
          </p:cNvPr>
          <p:cNvSpPr txBox="1"/>
          <p:nvPr/>
        </p:nvSpPr>
        <p:spPr>
          <a:xfrm>
            <a:off x="3048000" y="316944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https://create.kahoot.it/share/past-perfect/18c329f1-b006-4f7f-895a-b55467422c74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1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1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8" name="Google Shape;488;p11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9" name="Google Shape;489;p11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0" name="Google Shape;490;p11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p11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11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11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4" name="Google Shape;494;p11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5" name="Google Shape;495;p11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1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7" name="Google Shape;497;p11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8" name="Google Shape;498;p11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9" name="Google Shape;499;p11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1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11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503" name="Google Shape;503;p11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 </a:t>
              </a:r>
              <a:endParaRPr/>
            </a:p>
          </p:txBody>
        </p:sp>
      </p:grpSp>
      <p:sp>
        <p:nvSpPr>
          <p:cNvPr id="505" name="Google Shape;505;p11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11"/>
          <p:cNvSpPr txBox="1"/>
          <p:nvPr/>
        </p:nvSpPr>
        <p:spPr>
          <a:xfrm>
            <a:off x="2830874" y="1275444"/>
            <a:ext cx="743733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EXIT TICKET:</a:t>
            </a:r>
            <a:endParaRPr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 sentences using the past perfect tense correctly. </a:t>
            </a:r>
            <a:endParaRPr sz="18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8" name="Google Shape;508;p11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9" name="Google Shape;509;p11" descr="Emoji exit ticket by Ms Fayes pretty little ones | TP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7131" y="5560154"/>
            <a:ext cx="1593094" cy="108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06118" y="2077807"/>
            <a:ext cx="1652406" cy="92947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11"/>
          <p:cNvSpPr/>
          <p:nvPr/>
        </p:nvSpPr>
        <p:spPr>
          <a:xfrm>
            <a:off x="10343075" y="6376030"/>
            <a:ext cx="1573020" cy="346733"/>
          </a:xfrm>
          <a:prstGeom prst="flowChartAlternateProcess">
            <a:avLst/>
          </a:prstGeom>
          <a:solidFill>
            <a:srgbClr val="F4B081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BUZZ IN</a:t>
            </a:r>
            <a:endParaRPr/>
          </a:p>
        </p:txBody>
      </p:sp>
      <p:pic>
        <p:nvPicPr>
          <p:cNvPr id="512" name="Google Shape;51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4391" y="3158306"/>
            <a:ext cx="4147127" cy="2935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OBJECTIVES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4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01" name="Google Shape;101;p2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01:00 minute</a:t>
              </a:r>
              <a:endParaRPr/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830874" y="1275444"/>
            <a:ext cx="8058900" cy="549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the end of the lesson, students will be able to: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uses and forms of  the past perfect tense.</a:t>
            </a:r>
          </a:p>
          <a:p>
            <a:pPr>
              <a:lnSpc>
                <a:spcPct val="200000"/>
              </a:lnSpc>
              <a:buClr>
                <a:srgbClr val="92D050"/>
              </a:buClr>
              <a:buSzPts val="1800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9198830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4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57" name="Google Shape;157;p4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59" name="Google Shape;159;p4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776337" y="1432654"/>
            <a:ext cx="71610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46" name="Picture 2" descr="Kagan Structure: RallyRobin – Fountain ...">
            <a:extLst>
              <a:ext uri="{FF2B5EF4-FFF2-40B4-BE49-F238E27FC236}">
                <a16:creationId xmlns:a16="http://schemas.microsoft.com/office/drawing/2014/main" id="{84DBA0BC-CBD0-4DDC-9BF8-8472E368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872" y="4116117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5065B-5738-4F98-B7BE-7551F4B57B87}"/>
              </a:ext>
            </a:extLst>
          </p:cNvPr>
          <p:cNvSpPr txBox="1"/>
          <p:nvPr/>
        </p:nvSpPr>
        <p:spPr>
          <a:xfrm>
            <a:off x="2477395" y="1413132"/>
            <a:ext cx="67220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Student A:</a:t>
            </a:r>
            <a:r>
              <a:rPr lang="en-US" sz="2400" dirty="0"/>
              <a:t> say an affirmative sentence in the past simple tense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00FFFF"/>
                </a:highlight>
              </a:rPr>
              <a:t>Student B: </a:t>
            </a:r>
            <a:r>
              <a:rPr lang="en-US" sz="2400" dirty="0"/>
              <a:t>make it negative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Student A</a:t>
            </a:r>
            <a:r>
              <a:rPr lang="en-US" sz="2400" dirty="0"/>
              <a:t>: change it into the interrogative form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00FFFF"/>
                </a:highlight>
              </a:rPr>
              <a:t>Student B</a:t>
            </a:r>
            <a:r>
              <a:rPr lang="en-US" sz="2400" dirty="0"/>
              <a:t> : gives an affirmative sentence 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Student A</a:t>
            </a:r>
            <a:r>
              <a:rPr lang="en-US" sz="2400" dirty="0"/>
              <a:t>: make it negative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00FFFF"/>
                </a:highlight>
              </a:rPr>
              <a:t>Student B</a:t>
            </a:r>
            <a:r>
              <a:rPr lang="en-US" sz="2400" dirty="0"/>
              <a:t>: change it into the interrogative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0728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4b6248653_0_3"/>
          <p:cNvSpPr/>
          <p:nvPr/>
        </p:nvSpPr>
        <p:spPr>
          <a:xfrm>
            <a:off x="0" y="1126535"/>
            <a:ext cx="1764900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a4b6248653_0_3"/>
          <p:cNvSpPr/>
          <p:nvPr/>
        </p:nvSpPr>
        <p:spPr>
          <a:xfrm>
            <a:off x="98791" y="1195248"/>
            <a:ext cx="2131500" cy="435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2" name="Google Shape;172;g3a4b6248653_0_3"/>
          <p:cNvSpPr/>
          <p:nvPr/>
        </p:nvSpPr>
        <p:spPr>
          <a:xfrm>
            <a:off x="98791" y="2348346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g3a4b6248653_0_3"/>
          <p:cNvSpPr/>
          <p:nvPr/>
        </p:nvSpPr>
        <p:spPr>
          <a:xfrm>
            <a:off x="85143" y="2873383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g3a4b6248653_0_3"/>
          <p:cNvSpPr/>
          <p:nvPr/>
        </p:nvSpPr>
        <p:spPr>
          <a:xfrm>
            <a:off x="71495" y="3915432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g3a4b6248653_0_3"/>
          <p:cNvSpPr/>
          <p:nvPr/>
        </p:nvSpPr>
        <p:spPr>
          <a:xfrm>
            <a:off x="71495" y="3380165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3a4b6248653_0_3"/>
          <p:cNvSpPr/>
          <p:nvPr/>
        </p:nvSpPr>
        <p:spPr>
          <a:xfrm>
            <a:off x="9198830" y="603565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3a4b6248653_0_3"/>
          <p:cNvSpPr/>
          <p:nvPr/>
        </p:nvSpPr>
        <p:spPr>
          <a:xfrm>
            <a:off x="85143" y="4428068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g3a4b6248653_0_3"/>
          <p:cNvSpPr/>
          <p:nvPr/>
        </p:nvSpPr>
        <p:spPr>
          <a:xfrm>
            <a:off x="98791" y="1766317"/>
            <a:ext cx="2158800" cy="463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g3a4b6248653_0_3"/>
          <p:cNvSpPr txBox="1"/>
          <p:nvPr/>
        </p:nvSpPr>
        <p:spPr>
          <a:xfrm>
            <a:off x="468880" y="45390"/>
            <a:ext cx="11589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4b6248653_0_3"/>
          <p:cNvSpPr/>
          <p:nvPr/>
        </p:nvSpPr>
        <p:spPr>
          <a:xfrm>
            <a:off x="7243077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1" name="Google Shape;181;g3a4b6248653_0_3"/>
          <p:cNvSpPr/>
          <p:nvPr/>
        </p:nvSpPr>
        <p:spPr>
          <a:xfrm>
            <a:off x="5286971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2" name="Google Shape;182;g3a4b6248653_0_3"/>
          <p:cNvSpPr/>
          <p:nvPr/>
        </p:nvSpPr>
        <p:spPr>
          <a:xfrm>
            <a:off x="2135318" y="603565"/>
            <a:ext cx="3303000" cy="353700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3" name="Google Shape;183;g3a4b6248653_0_3"/>
          <p:cNvSpPr/>
          <p:nvPr/>
        </p:nvSpPr>
        <p:spPr>
          <a:xfrm>
            <a:off x="2368219" y="1144277"/>
            <a:ext cx="8942700" cy="55785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3a4b6248653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a4b6248653_0_3"/>
          <p:cNvPicPr preferRelativeResize="0"/>
          <p:nvPr/>
        </p:nvPicPr>
        <p:blipFill rotWithShape="1">
          <a:blip r:embed="rId4">
            <a:alphaModFix/>
          </a:blip>
          <a:srcRect l="16093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3a4b6248653_0_3"/>
          <p:cNvGrpSpPr/>
          <p:nvPr/>
        </p:nvGrpSpPr>
        <p:grpSpPr>
          <a:xfrm>
            <a:off x="10641234" y="1179779"/>
            <a:ext cx="1261338" cy="716567"/>
            <a:chOff x="7446246" y="205862"/>
            <a:chExt cx="1545000" cy="691200"/>
          </a:xfrm>
        </p:grpSpPr>
        <p:sp>
          <p:nvSpPr>
            <p:cNvPr id="187" name="Google Shape;187;g3a4b6248653_0_3"/>
            <p:cNvSpPr/>
            <p:nvPr/>
          </p:nvSpPr>
          <p:spPr>
            <a:xfrm>
              <a:off x="7446246" y="205862"/>
              <a:ext cx="1545000" cy="691200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3a4b6248653_0_3"/>
            <p:cNvSpPr/>
            <p:nvPr/>
          </p:nvSpPr>
          <p:spPr>
            <a:xfrm>
              <a:off x="7569132" y="277496"/>
              <a:ext cx="1299000" cy="547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89" name="Google Shape;189;g3a4b6248653_0_3"/>
          <p:cNvSpPr/>
          <p:nvPr/>
        </p:nvSpPr>
        <p:spPr>
          <a:xfrm>
            <a:off x="85143" y="4880714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g3a4b6248653_0_3"/>
          <p:cNvSpPr txBox="1"/>
          <p:nvPr/>
        </p:nvSpPr>
        <p:spPr>
          <a:xfrm>
            <a:off x="2776337" y="1432654"/>
            <a:ext cx="71610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65422"/>
                </a:solidFill>
                <a:latin typeface="Arial"/>
                <a:ea typeface="Arial"/>
                <a:cs typeface="Arial"/>
                <a:sym typeface="Arial"/>
              </a:rPr>
              <a:t>PREASSESSMENT: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________ before I _______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1. had breakfast/ watched tv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2. Had had breakfast / watched tv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3. Had breakfast/  had watched tv</a:t>
            </a:r>
            <a:br>
              <a:rPr lang="en-US" sz="1800" dirty="0">
                <a:solidFill>
                  <a:schemeClr val="dk1"/>
                </a:solidFill>
              </a:rPr>
            </a:br>
            <a:r>
              <a:rPr lang="en-US" sz="1800" dirty="0">
                <a:solidFill>
                  <a:schemeClr val="dk1"/>
                </a:solidFill>
              </a:rPr>
              <a:t> d) weren’t make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a4b6248653_0_3"/>
          <p:cNvSpPr/>
          <p:nvPr/>
        </p:nvSpPr>
        <p:spPr>
          <a:xfrm>
            <a:off x="98791" y="5398346"/>
            <a:ext cx="22269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g3a4b6248653_0_3"/>
          <p:cNvSpPr/>
          <p:nvPr/>
        </p:nvSpPr>
        <p:spPr>
          <a:xfrm>
            <a:off x="131173" y="5913674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3" name="Google Shape;193;g3a4b6248653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3339" y="2083359"/>
            <a:ext cx="1652406" cy="92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a4b6248653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6913" y="4878121"/>
            <a:ext cx="2857500" cy="16002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8CF7F-DD9B-4F6A-A385-C903B5140660}"/>
              </a:ext>
            </a:extLst>
          </p:cNvPr>
          <p:cNvSpPr txBox="1"/>
          <p:nvPr/>
        </p:nvSpPr>
        <p:spPr>
          <a:xfrm>
            <a:off x="2405448" y="1013254"/>
            <a:ext cx="7158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She had left before we arrived</a:t>
            </a:r>
          </a:p>
        </p:txBody>
      </p:sp>
      <p:pic>
        <p:nvPicPr>
          <p:cNvPr id="4098" name="Picture 2" descr="Past Perfect Tense – Verb Tenses ...">
            <a:extLst>
              <a:ext uri="{FF2B5EF4-FFF2-40B4-BE49-F238E27FC236}">
                <a16:creationId xmlns:a16="http://schemas.microsoft.com/office/drawing/2014/main" id="{DC7594B7-62A0-47D8-9E78-7C2358FB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15" y="2430934"/>
            <a:ext cx="7003548" cy="30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6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			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3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29" name="Google Shape;129;p3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0:30 minutes</a:t>
              </a:r>
              <a:endParaRPr dirty="0"/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BF739-32AA-43B4-8643-515BA2821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09" y="2203594"/>
            <a:ext cx="8620125" cy="23336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			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3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29" name="Google Shape;129;p3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0:30 minutes</a:t>
              </a:r>
              <a:endParaRPr dirty="0"/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549B0-1EB1-4701-9589-F673BED65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905" y="1455019"/>
            <a:ext cx="92297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825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3B8543-6FE5-4B30-B727-D5BB9BE4B0B5}"/>
              </a:ext>
            </a:extLst>
          </p:cNvPr>
          <p:cNvSpPr txBox="1"/>
          <p:nvPr/>
        </p:nvSpPr>
        <p:spPr>
          <a:xfrm>
            <a:off x="1696995" y="593124"/>
            <a:ext cx="97041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As soon as</a:t>
            </a:r>
            <a:r>
              <a:rPr lang="en-US" sz="2400" dirty="0">
                <a:highlight>
                  <a:srgbClr val="FFFF00"/>
                </a:highlight>
              </a:rPr>
              <a:t>+ subject + past perfect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FF"/>
                </a:highlight>
              </a:rPr>
              <a:t>subject + past simple</a:t>
            </a:r>
          </a:p>
          <a:p>
            <a:r>
              <a:rPr lang="en-US" sz="2400" dirty="0">
                <a:highlight>
                  <a:srgbClr val="00FFFF"/>
                </a:highlight>
              </a:rPr>
              <a:t>subject + past simple </a:t>
            </a:r>
            <a:r>
              <a:rPr lang="en-US" sz="2400" dirty="0">
                <a:highlight>
                  <a:srgbClr val="00FF00"/>
                </a:highlight>
              </a:rPr>
              <a:t>as soon as</a:t>
            </a:r>
            <a:r>
              <a:rPr lang="en-US" sz="2400" dirty="0">
                <a:highlight>
                  <a:srgbClr val="FFFF00"/>
                </a:highlight>
              </a:rPr>
              <a:t>+ subject + past perfect.</a:t>
            </a:r>
            <a:r>
              <a:rPr lang="en-US" sz="2400" dirty="0"/>
              <a:t> </a:t>
            </a:r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  <a:p>
            <a:r>
              <a:rPr lang="en-US" sz="2400" dirty="0">
                <a:highlight>
                  <a:srgbClr val="00FF00"/>
                </a:highlight>
              </a:rPr>
              <a:t>After</a:t>
            </a:r>
            <a:r>
              <a:rPr lang="en-US" sz="2400" dirty="0">
                <a:highlight>
                  <a:srgbClr val="FFFF00"/>
                </a:highlight>
              </a:rPr>
              <a:t> + subject + past perfect 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FF"/>
                </a:highlight>
              </a:rPr>
              <a:t>subject + past simple.</a:t>
            </a:r>
          </a:p>
          <a:p>
            <a:r>
              <a:rPr lang="en-US" sz="2400" dirty="0">
                <a:highlight>
                  <a:srgbClr val="00FFFF"/>
                </a:highlight>
              </a:rPr>
              <a:t>Subject + past simple </a:t>
            </a:r>
            <a:r>
              <a:rPr lang="en-US" sz="2400" dirty="0">
                <a:highlight>
                  <a:srgbClr val="00FF00"/>
                </a:highlight>
              </a:rPr>
              <a:t>after</a:t>
            </a:r>
            <a:r>
              <a:rPr lang="en-US" sz="2400" dirty="0">
                <a:highlight>
                  <a:srgbClr val="FFFF00"/>
                </a:highlight>
              </a:rPr>
              <a:t> + subject + past perfect .</a:t>
            </a:r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  <a:p>
            <a:r>
              <a:rPr lang="en-US" sz="2400" dirty="0">
                <a:highlight>
                  <a:srgbClr val="00FF00"/>
                </a:highlight>
              </a:rPr>
              <a:t>Before</a:t>
            </a:r>
            <a:r>
              <a:rPr lang="en-US" sz="2400" dirty="0">
                <a:highlight>
                  <a:srgbClr val="FFFF00"/>
                </a:highlight>
              </a:rPr>
              <a:t> + subject + past simple 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FF"/>
                </a:highlight>
              </a:rPr>
              <a:t>subject + past perfect.</a:t>
            </a:r>
          </a:p>
          <a:p>
            <a:r>
              <a:rPr lang="en-US" sz="2400" dirty="0">
                <a:highlight>
                  <a:srgbClr val="00FFFF"/>
                </a:highlight>
              </a:rPr>
              <a:t>Subject + past perfect </a:t>
            </a:r>
            <a:r>
              <a:rPr lang="en-US" sz="2400" dirty="0">
                <a:highlight>
                  <a:srgbClr val="00FF00"/>
                </a:highlight>
              </a:rPr>
              <a:t>before</a:t>
            </a:r>
            <a:r>
              <a:rPr lang="en-US" sz="2400" dirty="0">
                <a:highlight>
                  <a:srgbClr val="FFFF00"/>
                </a:highlight>
              </a:rPr>
              <a:t> + subject + past simple.</a:t>
            </a:r>
            <a:r>
              <a:rPr lang="en-US" sz="2400" dirty="0"/>
              <a:t> </a:t>
            </a:r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  <a:p>
            <a:r>
              <a:rPr lang="en-US" sz="2400" dirty="0">
                <a:highlight>
                  <a:srgbClr val="00FF00"/>
                </a:highlight>
              </a:rPr>
              <a:t>By the time</a:t>
            </a:r>
            <a:r>
              <a:rPr lang="en-US" sz="2400" dirty="0">
                <a:highlight>
                  <a:srgbClr val="FFFF00"/>
                </a:highlight>
              </a:rPr>
              <a:t>+ subject + past simple 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FF"/>
                </a:highlight>
              </a:rPr>
              <a:t>subject + past perfect.</a:t>
            </a:r>
          </a:p>
          <a:p>
            <a:r>
              <a:rPr lang="en-US" sz="2400" dirty="0">
                <a:highlight>
                  <a:srgbClr val="00FFFF"/>
                </a:highlight>
              </a:rPr>
              <a:t>Subject + past perfect </a:t>
            </a:r>
            <a:r>
              <a:rPr lang="en-US" sz="2400" dirty="0">
                <a:highlight>
                  <a:srgbClr val="00FF00"/>
                </a:highlight>
              </a:rPr>
              <a:t>by the time </a:t>
            </a:r>
            <a:r>
              <a:rPr lang="en-US" sz="2400" dirty="0">
                <a:highlight>
                  <a:srgbClr val="FFFF00"/>
                </a:highlight>
              </a:rPr>
              <a:t>+ subject + past simple.</a:t>
            </a:r>
          </a:p>
          <a:p>
            <a:endParaRPr lang="en-US" sz="2400" dirty="0">
              <a:highlight>
                <a:srgbClr val="FFFF00"/>
              </a:highlight>
            </a:endParaRPr>
          </a:p>
          <a:p>
            <a:r>
              <a:rPr lang="en-US" sz="2400" dirty="0"/>
              <a:t> </a:t>
            </a:r>
            <a:r>
              <a:rPr lang="en-US" sz="2400" dirty="0">
                <a:highlight>
                  <a:srgbClr val="00FF00"/>
                </a:highlight>
              </a:rPr>
              <a:t>By 2020 </a:t>
            </a:r>
            <a:r>
              <a:rPr lang="en-US" sz="2400" dirty="0">
                <a:highlight>
                  <a:srgbClr val="FFFF00"/>
                </a:highlight>
              </a:rPr>
              <a:t>+ subject + past perfect </a:t>
            </a:r>
          </a:p>
          <a:p>
            <a:endParaRPr lang="en-US" sz="2400" dirty="0">
              <a:highlight>
                <a:srgbClr val="00FFFF"/>
              </a:highlight>
            </a:endParaRPr>
          </a:p>
          <a:p>
            <a:r>
              <a:rPr lang="en-US" sz="2400" dirty="0">
                <a:highlight>
                  <a:srgbClr val="FFFF00"/>
                </a:highlight>
              </a:rPr>
              <a:t>Subject + past perfect  </a:t>
            </a:r>
            <a:r>
              <a:rPr lang="en-US" sz="2400" dirty="0">
                <a:highlight>
                  <a:srgbClr val="00FF00"/>
                </a:highlight>
              </a:rPr>
              <a:t>and then  </a:t>
            </a:r>
            <a:r>
              <a:rPr lang="en-US" sz="2400" dirty="0">
                <a:highlight>
                  <a:srgbClr val="00FFFF"/>
                </a:highlight>
              </a:rPr>
              <a:t>subject + past perfect.</a:t>
            </a:r>
          </a:p>
          <a:p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536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2A36E"/>
              </a:gs>
              <a:gs pos="100000">
                <a:srgbClr val="C45F1A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 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5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17" name="Google Shape;217;p5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05:00 minutes</a:t>
              </a:r>
              <a:endParaRPr/>
            </a:p>
          </p:txBody>
        </p:sp>
      </p:grpSp>
      <p:sp>
        <p:nvSpPr>
          <p:cNvPr id="219" name="Google Shape;219;p5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3" name="Google Shape;22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8778" y="1998230"/>
            <a:ext cx="1428137" cy="803327"/>
          </a:xfrm>
          <a:prstGeom prst="rect">
            <a:avLst/>
          </a:prstGeom>
          <a:solidFill>
            <a:srgbClr val="FF9999"/>
          </a:solidFill>
          <a:ln w="9525" cap="flat" cmpd="sng">
            <a:solidFill>
              <a:srgbClr val="FF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p5" descr="How To Make Pineapple Juice (With or Without Juicer) - Alphafoodi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Past Perfect Tense – Definition, Structure, Usage &amp; Examples">
            <a:extLst>
              <a:ext uri="{FF2B5EF4-FFF2-40B4-BE49-F238E27FC236}">
                <a16:creationId xmlns:a16="http://schemas.microsoft.com/office/drawing/2014/main" id="{F14B611F-7305-44F6-8EAB-C011B00DD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03" y="1461877"/>
            <a:ext cx="6261992" cy="53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727</Words>
  <Application>Microsoft Office PowerPoint</Application>
  <PresentationFormat>Widescreen</PresentationFormat>
  <Paragraphs>195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Comic Sans MS</vt:lpstr>
      <vt:lpstr>Helvetica Neue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HAMZEH ADNAN MAHMOUD HUSSEIN</cp:lastModifiedBy>
  <cp:revision>9</cp:revision>
  <dcterms:created xsi:type="dcterms:W3CDTF">2019-06-13T08:00:41Z</dcterms:created>
  <dcterms:modified xsi:type="dcterms:W3CDTF">2025-11-29T11:37:30Z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