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2" r:id="rId4"/>
    <p:sldId id="260" r:id="rId5"/>
    <p:sldId id="283" r:id="rId6"/>
    <p:sldId id="279" r:id="rId7"/>
    <p:sldId id="277" r:id="rId8"/>
    <p:sldId id="284" r:id="rId9"/>
    <p:sldId id="286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85" r:id="rId19"/>
    <p:sldId id="27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Helvetica Neue Light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jbfbZn3ire1pO65aHQ4wDwvfaz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a4b6248653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a4b6248653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a4b6248653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a4b6248653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016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a4b624865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a4b624865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a4b624865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a4b624865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769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2883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a4b624865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a4b624865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a4b6248653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3a4b6248653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share/duplicate-of-past-simple/af97fed9-486d-49e6-833a-d506e4b9bb2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"/>
          <p:cNvPicPr preferRelativeResize="0"/>
          <p:nvPr/>
        </p:nvPicPr>
        <p:blipFill rotWithShape="1">
          <a:blip r:embed="rId3">
            <a:alphaModFix/>
          </a:blip>
          <a:srcRect l="16094"/>
          <a:stretch/>
        </p:blipFill>
        <p:spPr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 txBox="1"/>
          <p:nvPr/>
        </p:nvSpPr>
        <p:spPr>
          <a:xfrm>
            <a:off x="2191982" y="2092034"/>
            <a:ext cx="82146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Unit:</a:t>
            </a:r>
            <a:r>
              <a:rPr lang="en-US" sz="4400" b="0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3</a:t>
            </a:r>
            <a:endParaRPr sz="4400" b="0" i="0" u="none" strike="noStrike" cap="none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Lesson: </a:t>
            </a:r>
            <a:r>
              <a:rPr lang="en-US" sz="4400" b="0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Grammar </a:t>
            </a:r>
            <a:endParaRPr sz="4400" b="0" i="0" u="none" strike="noStrike" cap="none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Subject:</a:t>
            </a:r>
            <a:r>
              <a:rPr lang="en-US" sz="4400" b="0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Past </a:t>
            </a:r>
            <a:r>
              <a:rPr lang="en-US" sz="4400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simple</a:t>
            </a:r>
            <a:endParaRPr sz="4400" b="0" i="0" u="none" strike="noStrike" cap="none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Grade:</a:t>
            </a:r>
            <a:r>
              <a:rPr lang="en-US" sz="4400" b="0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400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sz="4400" b="0" i="0" u="none" strike="noStrike" cap="none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a4b6248653_0_93"/>
          <p:cNvSpPr txBox="1"/>
          <p:nvPr/>
        </p:nvSpPr>
        <p:spPr>
          <a:xfrm>
            <a:off x="0" y="0"/>
            <a:ext cx="11535600" cy="56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R</a:t>
            </a:r>
            <a:r>
              <a:rPr lang="en-US" sz="1800"/>
              <a:t>emember, some verbs in English are </a:t>
            </a:r>
            <a:r>
              <a:rPr lang="en-US" sz="1800" b="1"/>
              <a:t>regular </a:t>
            </a:r>
            <a:r>
              <a:rPr lang="en-US" sz="1800"/>
              <a:t>while others are </a:t>
            </a:r>
            <a:r>
              <a:rPr lang="en-US" sz="1800" b="1"/>
              <a:t>irregular</a:t>
            </a:r>
            <a:r>
              <a:rPr lang="en-US" sz="1800"/>
              <a:t>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/>
              <a:t>· Regular verbs are formed by adding (d,ed) to the end of the verb following the rules below: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</a:rPr>
              <a:t>Basic rules</a:t>
            </a: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/>
              <a:t>· Most verbs: Add "-ed" to the end.                                                        o Example: jump -&gt; jumped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/>
              <a:t>· Verbs ending in "e": Add "-d" to the end.                                              o Example: like -&gt; liked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</a:rPr>
              <a:t>Rules for specific endings</a:t>
            </a: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/>
              <a:t>· Verb ends in "y":                           o If the "y" is preceded by a consonant, change "y" to "i" and add "-ed".         o Example: carry -&gt; carried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/>
              <a:t>o If the "y" is preceded by a vowel, just add "-ed".                      o Example: play -&gt; played                                                                                                     · Verb ends in a single vowel followed by a single consonant: Double the final consonant before adding "-ed," provided the last syllable is stressed.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/>
              <a:t>o Example: stop -&gt; stopped, hug -hugged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>
                <a:solidFill>
                  <a:schemeClr val="accent2"/>
                </a:solidFill>
              </a:rPr>
              <a:t>For irregular verbs, </a:t>
            </a:r>
            <a:r>
              <a:rPr lang="en-US" sz="1800"/>
              <a:t>see and study the list of most commonly used ones at the end of this booklet.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6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1" name="Google Shape;301;p6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Google Shape;302;p6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6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p6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Google Shape;305;p6"/>
          <p:cNvSpPr/>
          <p:nvPr/>
        </p:nvSpPr>
        <p:spPr>
          <a:xfrm>
            <a:off x="9176153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 : 3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Google Shape;306;p6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2A36E"/>
              </a:gs>
              <a:gs pos="100000">
                <a:srgbClr val="C45F1A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7" name="Google Shape;307;p6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8" name="Google Shape;308;p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         DATE: 					 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0" name="Google Shape;310;p6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1" name="Google Shape;311;p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2" name="Google Shape;312;p6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6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6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316" name="Google Shape;316;p6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03:00 minutes</a:t>
              </a:r>
              <a:endParaRPr/>
            </a:p>
          </p:txBody>
        </p:sp>
      </p:grpSp>
      <p:sp>
        <p:nvSpPr>
          <p:cNvPr id="318" name="Google Shape;318;p6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Google Shape;319;p6"/>
          <p:cNvSpPr txBox="1"/>
          <p:nvPr/>
        </p:nvSpPr>
        <p:spPr>
          <a:xfrm>
            <a:off x="2830874" y="1190778"/>
            <a:ext cx="7518900" cy="79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92D050"/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</a:rPr>
              <a:t>students</a:t>
            </a:r>
            <a:r>
              <a:rPr lang="en-US" sz="2000" b="1" dirty="0">
                <a:solidFill>
                  <a:schemeClr val="dk2"/>
                </a:solidFill>
              </a:rPr>
              <a:t> 1+2  </a:t>
            </a:r>
            <a:r>
              <a:rPr lang="en-US" sz="2000" b="1" dirty="0">
                <a:solidFill>
                  <a:srgbClr val="92D050"/>
                </a:solidFill>
              </a:rPr>
              <a:t> : write 5 sentences , different forms using the past simple</a:t>
            </a:r>
            <a:endParaRPr sz="2000" b="1" dirty="0">
              <a:solidFill>
                <a:srgbClr val="92D050"/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92D050"/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</a:rPr>
              <a:t>students 3+4</a:t>
            </a:r>
            <a:r>
              <a:rPr lang="en-US" sz="2000" b="1" dirty="0">
                <a:solidFill>
                  <a:srgbClr val="92D050"/>
                </a:solidFill>
              </a:rPr>
              <a:t> : write a short paragraph, start with last week, I forgot my homework at home…..</a:t>
            </a:r>
            <a:endParaRPr sz="2000" b="1" dirty="0">
              <a:solidFill>
                <a:srgbClr val="92D050"/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6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6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p6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3" name="Google Shape;32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333" y="2012915"/>
            <a:ext cx="1273660" cy="716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a4b6248653_0_109"/>
          <p:cNvSpPr/>
          <p:nvPr/>
        </p:nvSpPr>
        <p:spPr>
          <a:xfrm>
            <a:off x="0" y="1126535"/>
            <a:ext cx="1764900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3a4b6248653_0_109"/>
          <p:cNvSpPr/>
          <p:nvPr/>
        </p:nvSpPr>
        <p:spPr>
          <a:xfrm>
            <a:off x="98791" y="1195248"/>
            <a:ext cx="2131500" cy="435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0" name="Google Shape;330;g3a4b6248653_0_109"/>
          <p:cNvSpPr/>
          <p:nvPr/>
        </p:nvSpPr>
        <p:spPr>
          <a:xfrm>
            <a:off x="98791" y="2348346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1" name="Google Shape;331;g3a4b6248653_0_109"/>
          <p:cNvSpPr/>
          <p:nvPr/>
        </p:nvSpPr>
        <p:spPr>
          <a:xfrm>
            <a:off x="85143" y="2873383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2" name="Google Shape;332;g3a4b6248653_0_109"/>
          <p:cNvSpPr/>
          <p:nvPr/>
        </p:nvSpPr>
        <p:spPr>
          <a:xfrm>
            <a:off x="71495" y="3915432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3" name="Google Shape;333;g3a4b6248653_0_109"/>
          <p:cNvSpPr/>
          <p:nvPr/>
        </p:nvSpPr>
        <p:spPr>
          <a:xfrm>
            <a:off x="71495" y="3380165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4" name="Google Shape;334;g3a4b6248653_0_109"/>
          <p:cNvSpPr/>
          <p:nvPr/>
        </p:nvSpPr>
        <p:spPr>
          <a:xfrm>
            <a:off x="9176153" y="603566"/>
            <a:ext cx="27039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 : 3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5" name="Google Shape;335;g3a4b6248653_0_109"/>
          <p:cNvSpPr/>
          <p:nvPr/>
        </p:nvSpPr>
        <p:spPr>
          <a:xfrm>
            <a:off x="85143" y="4428068"/>
            <a:ext cx="21453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7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6" name="Google Shape;336;g3a4b6248653_0_109"/>
          <p:cNvSpPr/>
          <p:nvPr/>
        </p:nvSpPr>
        <p:spPr>
          <a:xfrm>
            <a:off x="98791" y="1766317"/>
            <a:ext cx="2158800" cy="463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7" name="Google Shape;337;g3a4b6248653_0_109"/>
          <p:cNvSpPr txBox="1"/>
          <p:nvPr/>
        </p:nvSpPr>
        <p:spPr>
          <a:xfrm>
            <a:off x="468880" y="45390"/>
            <a:ext cx="11589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         DATE: 					 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3a4b6248653_0_109"/>
          <p:cNvSpPr/>
          <p:nvPr/>
        </p:nvSpPr>
        <p:spPr>
          <a:xfrm>
            <a:off x="7243077" y="603566"/>
            <a:ext cx="21483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9" name="Google Shape;339;g3a4b6248653_0_109"/>
          <p:cNvSpPr/>
          <p:nvPr/>
        </p:nvSpPr>
        <p:spPr>
          <a:xfrm>
            <a:off x="5286971" y="603566"/>
            <a:ext cx="21483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0" name="Google Shape;340;g3a4b6248653_0_109"/>
          <p:cNvSpPr/>
          <p:nvPr/>
        </p:nvSpPr>
        <p:spPr>
          <a:xfrm>
            <a:off x="2135318" y="603565"/>
            <a:ext cx="3303000" cy="353700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1" name="Google Shape;341;g3a4b6248653_0_109"/>
          <p:cNvSpPr/>
          <p:nvPr/>
        </p:nvSpPr>
        <p:spPr>
          <a:xfrm>
            <a:off x="2368219" y="1144277"/>
            <a:ext cx="8942700" cy="5578500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g3a4b6248653_0_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3a4b6248653_0_109"/>
          <p:cNvPicPr preferRelativeResize="0"/>
          <p:nvPr/>
        </p:nvPicPr>
        <p:blipFill rotWithShape="1">
          <a:blip r:embed="rId4">
            <a:alphaModFix/>
          </a:blip>
          <a:srcRect l="16093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Google Shape;344;g3a4b6248653_0_109"/>
          <p:cNvGrpSpPr/>
          <p:nvPr/>
        </p:nvGrpSpPr>
        <p:grpSpPr>
          <a:xfrm>
            <a:off x="10641234" y="1179779"/>
            <a:ext cx="1261338" cy="716567"/>
            <a:chOff x="7446246" y="205862"/>
            <a:chExt cx="1545000" cy="691200"/>
          </a:xfrm>
        </p:grpSpPr>
        <p:sp>
          <p:nvSpPr>
            <p:cNvPr id="345" name="Google Shape;345;g3a4b6248653_0_109"/>
            <p:cNvSpPr/>
            <p:nvPr/>
          </p:nvSpPr>
          <p:spPr>
            <a:xfrm>
              <a:off x="7446246" y="205862"/>
              <a:ext cx="1545000" cy="691200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g3a4b6248653_0_109"/>
            <p:cNvSpPr/>
            <p:nvPr/>
          </p:nvSpPr>
          <p:spPr>
            <a:xfrm>
              <a:off x="7569132" y="277496"/>
              <a:ext cx="1299000" cy="547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03:00 minutes</a:t>
              </a:r>
              <a:endParaRPr/>
            </a:p>
          </p:txBody>
        </p:sp>
      </p:grpSp>
      <p:sp>
        <p:nvSpPr>
          <p:cNvPr id="347" name="Google Shape;347;g3a4b6248653_0_109"/>
          <p:cNvSpPr/>
          <p:nvPr/>
        </p:nvSpPr>
        <p:spPr>
          <a:xfrm>
            <a:off x="85143" y="4880714"/>
            <a:ext cx="21453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Google Shape;348;g3a4b6248653_0_109"/>
          <p:cNvSpPr txBox="1"/>
          <p:nvPr/>
        </p:nvSpPr>
        <p:spPr>
          <a:xfrm>
            <a:off x="2830874" y="1190778"/>
            <a:ext cx="7518900" cy="6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92D050"/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</a:rPr>
              <a:t>What is the difference between </a:t>
            </a:r>
            <a:endParaRPr sz="2000" b="1" dirty="0">
              <a:solidFill>
                <a:schemeClr val="tx1"/>
              </a:solidFill>
            </a:endParaRPr>
          </a:p>
          <a:p>
            <a:pPr marL="457200" marR="0" lvl="0" indent="-3556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‘I have visited my friend’ </a:t>
            </a:r>
            <a:endParaRPr sz="2000" b="1" dirty="0">
              <a:solidFill>
                <a:schemeClr val="tx1"/>
              </a:solidFill>
            </a:endParaRPr>
          </a:p>
          <a:p>
            <a:pPr marL="457200" marR="0" lvl="0" indent="-3556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‘I visited my friend yesterday’? </a:t>
            </a:r>
            <a:endParaRPr sz="2000" b="1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3a4b6248653_0_109"/>
          <p:cNvSpPr/>
          <p:nvPr/>
        </p:nvSpPr>
        <p:spPr>
          <a:xfrm>
            <a:off x="98791" y="5398346"/>
            <a:ext cx="22269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0" name="Google Shape;350;g3a4b6248653_0_109"/>
          <p:cNvSpPr/>
          <p:nvPr/>
        </p:nvSpPr>
        <p:spPr>
          <a:xfrm>
            <a:off x="131173" y="5913674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Google Shape;351;g3a4b6248653_0_109"/>
          <p:cNvSpPr/>
          <p:nvPr/>
        </p:nvSpPr>
        <p:spPr>
          <a:xfrm>
            <a:off x="9185389" y="603566"/>
            <a:ext cx="27039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2" name="Google Shape;352;g3a4b6248653_0_1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333" y="2012915"/>
            <a:ext cx="1273661" cy="71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Remote Learning Buzzers and Scoreboards ...">
            <a:extLst>
              <a:ext uri="{FF2B5EF4-FFF2-40B4-BE49-F238E27FC236}">
                <a16:creationId xmlns:a16="http://schemas.microsoft.com/office/drawing/2014/main" id="{91EE0FAD-DA17-4315-A895-57A82189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60" y="4759199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a4b6248653_0_106"/>
          <p:cNvSpPr txBox="1"/>
          <p:nvPr/>
        </p:nvSpPr>
        <p:spPr>
          <a:xfrm>
            <a:off x="0" y="0"/>
            <a:ext cx="9903900" cy="69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</a:rPr>
              <a:t>1️⃣ I have visited my friend.</a:t>
            </a:r>
            <a:endParaRPr sz="2100" b="1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This is </a:t>
            </a:r>
            <a:r>
              <a:rPr lang="en-US" sz="1900" b="1">
                <a:solidFill>
                  <a:schemeClr val="dk1"/>
                </a:solidFill>
              </a:rPr>
              <a:t>Present Perfect</a:t>
            </a:r>
            <a:r>
              <a:rPr lang="en-US" sz="1900">
                <a:solidFill>
                  <a:schemeClr val="dk1"/>
                </a:solidFill>
              </a:rPr>
              <a:t>.</a:t>
            </a:r>
            <a:br>
              <a:rPr lang="en-US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Use it to </a:t>
            </a:r>
            <a:r>
              <a:rPr lang="en-US" sz="1900" b="1">
                <a:solidFill>
                  <a:schemeClr val="dk1"/>
                </a:solidFill>
              </a:rPr>
              <a:t>talk about an experience at an unspecified time in the past</a:t>
            </a:r>
            <a:r>
              <a:rPr lang="en-US" sz="1900">
                <a:solidFill>
                  <a:schemeClr val="dk1"/>
                </a:solidFill>
              </a:rPr>
              <a:t>.</a:t>
            </a:r>
            <a:br>
              <a:rPr lang="en-US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The </a:t>
            </a:r>
            <a:r>
              <a:rPr lang="en-US" sz="1900" b="1">
                <a:solidFill>
                  <a:schemeClr val="dk1"/>
                </a:solidFill>
              </a:rPr>
              <a:t>exact time is not mentioned</a:t>
            </a:r>
            <a:r>
              <a:rPr lang="en-US" sz="1900">
                <a:solidFill>
                  <a:schemeClr val="dk1"/>
                </a:solidFill>
              </a:rPr>
              <a:t>.</a:t>
            </a:r>
            <a:br>
              <a:rPr lang="en-US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It often focuses on </a:t>
            </a:r>
            <a:r>
              <a:rPr lang="en-US" sz="1900" b="1">
                <a:solidFill>
                  <a:schemeClr val="dk1"/>
                </a:solidFill>
              </a:rPr>
              <a:t>the experience or result</a:t>
            </a:r>
            <a:r>
              <a:rPr lang="en-US" sz="1900">
                <a:solidFill>
                  <a:schemeClr val="dk1"/>
                </a:solidFill>
              </a:rPr>
              <a:t>, not when it happened.</a:t>
            </a:r>
            <a:br>
              <a:rPr lang="en-US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</a:rPr>
              <a:t>2️⃣ I visited my friend yesterday.</a:t>
            </a:r>
            <a:endParaRPr sz="2100" b="1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This is </a:t>
            </a:r>
            <a:r>
              <a:rPr lang="en-US" sz="1900" b="1">
                <a:solidFill>
                  <a:schemeClr val="dk1"/>
                </a:solidFill>
              </a:rPr>
              <a:t>Past Simple</a:t>
            </a:r>
            <a:r>
              <a:rPr lang="en-US" sz="1900">
                <a:solidFill>
                  <a:schemeClr val="dk1"/>
                </a:solidFill>
              </a:rPr>
              <a:t>.</a:t>
            </a:r>
            <a:br>
              <a:rPr lang="en-US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Use it to </a:t>
            </a:r>
            <a:r>
              <a:rPr lang="en-US" sz="1900" b="1">
                <a:solidFill>
                  <a:schemeClr val="dk1"/>
                </a:solidFill>
              </a:rPr>
              <a:t>talk about a completed action at a specific time in the past</a:t>
            </a:r>
            <a:r>
              <a:rPr lang="en-US" sz="1900">
                <a:solidFill>
                  <a:schemeClr val="dk1"/>
                </a:solidFill>
              </a:rPr>
              <a:t>.</a:t>
            </a:r>
            <a:br>
              <a:rPr lang="en-US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The </a:t>
            </a:r>
            <a:r>
              <a:rPr lang="en-US" sz="1900" b="1">
                <a:solidFill>
                  <a:schemeClr val="dk1"/>
                </a:solidFill>
              </a:rPr>
              <a:t>time is clearly mentioned</a:t>
            </a:r>
            <a:r>
              <a:rPr lang="en-US" sz="1900">
                <a:solidFill>
                  <a:schemeClr val="dk1"/>
                </a:solidFill>
              </a:rPr>
              <a:t> (“yesterday”).</a:t>
            </a:r>
            <a:br>
              <a:rPr lang="en-US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It’s about </a:t>
            </a:r>
            <a:r>
              <a:rPr lang="en-US" sz="1900" b="1">
                <a:solidFill>
                  <a:schemeClr val="dk1"/>
                </a:solidFill>
              </a:rPr>
              <a:t>when the action happened</a:t>
            </a:r>
            <a:r>
              <a:rPr lang="en-US" sz="1900">
                <a:solidFill>
                  <a:schemeClr val="dk1"/>
                </a:solidFill>
              </a:rPr>
              <a:t>, not about the experience in general.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358" name="Google Shape;358;g3a4b6248653_0_106"/>
          <p:cNvSpPr/>
          <p:nvPr/>
        </p:nvSpPr>
        <p:spPr>
          <a:xfrm>
            <a:off x="8491870" y="3249007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7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5" name="Google Shape;365;p7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6" name="Google Shape;366;p7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7" name="Google Shape;367;p7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8" name="Google Shape;368;p7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Google Shape;369;p7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1" name="Google Shape;371;p7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					         :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4" name="Google Shape;374;p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5" name="Google Shape;375;p7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6" name="Google Shape;376;p7"/>
          <p:cNvSpPr/>
          <p:nvPr/>
        </p:nvSpPr>
        <p:spPr>
          <a:xfrm>
            <a:off x="2481450" y="1195242"/>
            <a:ext cx="8942700" cy="5578500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</a:rPr>
              <a:t>Complete the sentences with the correct Past Simple form: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Yesterday, I _______ (be) very tired after school.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I _______ (not/finish) my homework because I was late.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_______ you _______ (go) to the park after class?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My friend _______ (see) a funny movie last night.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We _______ (play) football together before dinner.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The teacher _______ (not/be) in the classroom yesterday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377" name="Google Shape;37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7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9" name="Google Shape;379;p7"/>
          <p:cNvGrpSpPr/>
          <p:nvPr/>
        </p:nvGrpSpPr>
        <p:grpSpPr>
          <a:xfrm>
            <a:off x="10813904" y="1097836"/>
            <a:ext cx="1261271" cy="716434"/>
            <a:chOff x="7386048" y="194294"/>
            <a:chExt cx="1544854" cy="691058"/>
          </a:xfrm>
        </p:grpSpPr>
        <p:sp>
          <p:nvSpPr>
            <p:cNvPr id="380" name="Google Shape;380;p7"/>
            <p:cNvSpPr/>
            <p:nvPr/>
          </p:nvSpPr>
          <p:spPr>
            <a:xfrm>
              <a:off x="7386048" y="194294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02:00 minutes</a:t>
              </a:r>
              <a:endParaRPr/>
            </a:p>
          </p:txBody>
        </p:sp>
      </p:grpSp>
      <p:sp>
        <p:nvSpPr>
          <p:cNvPr id="382" name="Google Shape;382;p7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3" name="Google Shape;383;p7"/>
          <p:cNvSpPr txBox="1"/>
          <p:nvPr/>
        </p:nvSpPr>
        <p:spPr>
          <a:xfrm>
            <a:off x="2582927" y="1413132"/>
            <a:ext cx="8030400" cy="3078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7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5" name="Google Shape;385;p7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6" name="Google Shape;38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6249" y="6123842"/>
            <a:ext cx="1411744" cy="59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88486" y="1989328"/>
            <a:ext cx="1652406" cy="92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51850" y="2864800"/>
            <a:ext cx="2381250" cy="1924050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a4b6248653_0_143"/>
          <p:cNvSpPr txBox="1"/>
          <p:nvPr/>
        </p:nvSpPr>
        <p:spPr>
          <a:xfrm>
            <a:off x="1315675" y="1184100"/>
            <a:ext cx="3000000" cy="26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Answer Key: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was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didn’t finish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Did / go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saw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played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wasn’t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9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9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9" name="Google Shape;429;p9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0" name="Google Shape;430;p9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1" name="Google Shape;431;p9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2" name="Google Shape;432;p9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3" name="Google Shape;433;p9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4" name="Google Shape;434;p9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36" name="Google Shape;436;p9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: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1" name="Google Shape;44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9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3" name="Google Shape;443;p9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444" name="Google Shape;444;p9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01:00 minute</a:t>
              </a:r>
              <a:endParaRPr/>
            </a:p>
          </p:txBody>
        </p:sp>
      </p:grpSp>
      <p:sp>
        <p:nvSpPr>
          <p:cNvPr id="446" name="Google Shape;446;p9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7" name="Google Shape;447;p9"/>
          <p:cNvSpPr txBox="1"/>
          <p:nvPr/>
        </p:nvSpPr>
        <p:spPr>
          <a:xfrm>
            <a:off x="3818285" y="2129024"/>
            <a:ext cx="615610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9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Real Life Application :</a:t>
            </a:r>
            <a:br>
              <a:rPr lang="en-US" sz="1600" b="1">
                <a:solidFill>
                  <a:srgbClr val="9900C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600" b="1">
                <a:solidFill>
                  <a:srgbClr val="99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Share a short story with your classmates about an activity you did last weekend. Use past tense verbs in your sentences.</a:t>
            </a:r>
            <a:r>
              <a:rPr lang="en-US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0" name="Google Shape;45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41486" y="1995757"/>
            <a:ext cx="1336507" cy="75178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9"/>
          <p:cNvSpPr/>
          <p:nvPr/>
        </p:nvSpPr>
        <p:spPr>
          <a:xfrm>
            <a:off x="10741813" y="6376030"/>
            <a:ext cx="1072103" cy="346733"/>
          </a:xfrm>
          <a:prstGeom prst="flowChartAlternateProcess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BUZZ IN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0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58" name="Google Shape;458;p10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9" name="Google Shape;459;p10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0" name="Google Shape;460;p10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1" name="Google Shape;461;p10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2" name="Google Shape;462;p10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3" name="Google Shape;463;p10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4" name="Google Shape;464;p10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5" name="Google Shape;465;p10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: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0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7" name="Google Shape;467;p10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8" name="Google Shape;468;p10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9" name="Google Shape;469;p10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0" name="Google Shape;47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0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2" name="Google Shape;472;p10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473" name="Google Shape;473;p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01:00 minute</a:t>
              </a:r>
              <a:endParaRPr/>
            </a:p>
          </p:txBody>
        </p:sp>
      </p:grpSp>
      <p:sp>
        <p:nvSpPr>
          <p:cNvPr id="475" name="Google Shape;475;p10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6" name="Google Shape;476;p10"/>
          <p:cNvSpPr txBox="1"/>
          <p:nvPr/>
        </p:nvSpPr>
        <p:spPr>
          <a:xfrm>
            <a:off x="2833600" y="1967695"/>
            <a:ext cx="7243847" cy="31700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Critical Thinking: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Sometimes people spend a lot of time thinking about the past and old memories. What advice would you give to someone who feels stuck in the past? </a:t>
            </a:r>
            <a:endParaRPr sz="1800" b="1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0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10240897" y="6376030"/>
            <a:ext cx="1573020" cy="346733"/>
          </a:xfrm>
          <a:prstGeom prst="flowChartAlternateProcess">
            <a:avLst/>
          </a:prstGeom>
          <a:solidFill>
            <a:srgbClr val="F4B081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BUZZ IN</a:t>
            </a:r>
            <a:endParaRPr/>
          </a:p>
        </p:txBody>
      </p:sp>
      <p:pic>
        <p:nvPicPr>
          <p:cNvPr id="480" name="Google Shape;480;p10" descr="Critical Thinking Vector Concept Illustration 9755802 Vector Art at Vecteez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3464" y="3878033"/>
            <a:ext cx="1929667" cy="192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41486" y="1995757"/>
            <a:ext cx="1336507" cy="751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B4911D-C719-4D80-8108-E87C21031D66}"/>
              </a:ext>
            </a:extLst>
          </p:cNvPr>
          <p:cNvSpPr txBox="1"/>
          <p:nvPr/>
        </p:nvSpPr>
        <p:spPr>
          <a:xfrm>
            <a:off x="3048000" y="316944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https://create.kahoot.it/share/duplicate-of-past-simple/af97fed9-486d-49e6-833a-d506e4b9bb24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05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1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1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8" name="Google Shape;488;p11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9" name="Google Shape;489;p11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0" name="Google Shape;490;p11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1" name="Google Shape;491;p11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2" name="Google Shape;492;p11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3" name="Google Shape;493;p11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4" name="Google Shape;494;p11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5" name="Google Shape;495;p11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: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1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7" name="Google Shape;497;p11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</a:t>
            </a: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8" name="Google Shape;498;p11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9" name="Google Shape;499;p11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1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2" name="Google Shape;502;p11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503" name="Google Shape;503;p11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02:00 minutes </a:t>
              </a:r>
              <a:endParaRPr/>
            </a:p>
          </p:txBody>
        </p:sp>
      </p:grpSp>
      <p:sp>
        <p:nvSpPr>
          <p:cNvPr id="505" name="Google Shape;505;p11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6" name="Google Shape;506;p11"/>
          <p:cNvSpPr txBox="1"/>
          <p:nvPr/>
        </p:nvSpPr>
        <p:spPr>
          <a:xfrm>
            <a:off x="2830874" y="1275444"/>
            <a:ext cx="743733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EXIT TICKET:</a:t>
            </a:r>
            <a:endParaRPr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one sentence using the past tense correctly. </a:t>
            </a:r>
            <a:endParaRPr sz="1800" b="1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1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8" name="Google Shape;508;p11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9" name="Google Shape;509;p11" descr="Emoji exit ticket by Ms Fayes pretty little ones | TP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7131" y="5560154"/>
            <a:ext cx="1593094" cy="108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06118" y="2077807"/>
            <a:ext cx="1652406" cy="929478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11"/>
          <p:cNvSpPr/>
          <p:nvPr/>
        </p:nvSpPr>
        <p:spPr>
          <a:xfrm>
            <a:off x="10343075" y="6376030"/>
            <a:ext cx="1573020" cy="346733"/>
          </a:xfrm>
          <a:prstGeom prst="flowChartAlternateProcess">
            <a:avLst/>
          </a:prstGeom>
          <a:solidFill>
            <a:srgbClr val="F4B081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BUZZ IN</a:t>
            </a:r>
            <a:endParaRPr/>
          </a:p>
        </p:txBody>
      </p:sp>
      <p:pic>
        <p:nvPicPr>
          <p:cNvPr id="512" name="Google Shape;512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74391" y="3158306"/>
            <a:ext cx="4147127" cy="2935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OBJECTIVES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					         :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4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2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101" name="Google Shape;101;p2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01:00 minute</a:t>
              </a:r>
              <a:endParaRPr/>
            </a:p>
          </p:txBody>
        </p:sp>
      </p:grpSp>
      <p:sp>
        <p:nvSpPr>
          <p:cNvPr id="103" name="Google Shape;103;p2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830874" y="1275444"/>
            <a:ext cx="8058900" cy="604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OBJECTIVES: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the end of the lesson, students will be able to: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AutoNum type="arabicPeriod"/>
            </a:pPr>
            <a:endParaRPr lang="en-US" sz="1800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Identify the uses and forms of  the past simple tense.</a:t>
            </a:r>
          </a:p>
          <a:p>
            <a:pPr marL="457200" indent="-457200">
              <a:lnSpc>
                <a:spcPct val="200000"/>
              </a:lnSpc>
              <a:buClr>
                <a:srgbClr val="92D050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Identify the key words and time expressions used with the past simple.</a:t>
            </a: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AutoNum type="arabicPeriod"/>
            </a:pPr>
            <a:endParaRPr lang="en-US" sz="1800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AutoNum type="arabicPeriod"/>
            </a:pP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4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9198830" y="603565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4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157" name="Google Shape;157;p4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02:00 minutes</a:t>
              </a:r>
              <a:endParaRPr/>
            </a:p>
          </p:txBody>
        </p:sp>
      </p:grpSp>
      <p:sp>
        <p:nvSpPr>
          <p:cNvPr id="159" name="Google Shape;159;p4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2776337" y="1432654"/>
            <a:ext cx="71610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46" name="Picture 2" descr="Kagan Structure: RallyRobin – Fountain ...">
            <a:extLst>
              <a:ext uri="{FF2B5EF4-FFF2-40B4-BE49-F238E27FC236}">
                <a16:creationId xmlns:a16="http://schemas.microsoft.com/office/drawing/2014/main" id="{84DBA0BC-CBD0-4DDC-9BF8-8472E368A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872" y="4116117"/>
            <a:ext cx="17621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F5065B-5738-4F98-B7BE-7551F4B57B87}"/>
              </a:ext>
            </a:extLst>
          </p:cNvPr>
          <p:cNvSpPr txBox="1"/>
          <p:nvPr/>
        </p:nvSpPr>
        <p:spPr>
          <a:xfrm>
            <a:off x="2477395" y="1413132"/>
            <a:ext cx="6722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What did you do yesterday?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07280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a4b6248653_0_3"/>
          <p:cNvSpPr/>
          <p:nvPr/>
        </p:nvSpPr>
        <p:spPr>
          <a:xfrm>
            <a:off x="0" y="1126535"/>
            <a:ext cx="1764900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a4b6248653_0_3"/>
          <p:cNvSpPr/>
          <p:nvPr/>
        </p:nvSpPr>
        <p:spPr>
          <a:xfrm>
            <a:off x="98791" y="1195248"/>
            <a:ext cx="2131500" cy="435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2" name="Google Shape;172;g3a4b6248653_0_3"/>
          <p:cNvSpPr/>
          <p:nvPr/>
        </p:nvSpPr>
        <p:spPr>
          <a:xfrm>
            <a:off x="98791" y="2348346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g3a4b6248653_0_3"/>
          <p:cNvSpPr/>
          <p:nvPr/>
        </p:nvSpPr>
        <p:spPr>
          <a:xfrm>
            <a:off x="85143" y="2873383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g3a4b6248653_0_3"/>
          <p:cNvSpPr/>
          <p:nvPr/>
        </p:nvSpPr>
        <p:spPr>
          <a:xfrm>
            <a:off x="71495" y="3915432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g3a4b6248653_0_3"/>
          <p:cNvSpPr/>
          <p:nvPr/>
        </p:nvSpPr>
        <p:spPr>
          <a:xfrm>
            <a:off x="71495" y="3380165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g3a4b6248653_0_3"/>
          <p:cNvSpPr/>
          <p:nvPr/>
        </p:nvSpPr>
        <p:spPr>
          <a:xfrm>
            <a:off x="9198830" y="603565"/>
            <a:ext cx="27039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g3a4b6248653_0_3"/>
          <p:cNvSpPr/>
          <p:nvPr/>
        </p:nvSpPr>
        <p:spPr>
          <a:xfrm>
            <a:off x="85143" y="4428068"/>
            <a:ext cx="21453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g3a4b6248653_0_3"/>
          <p:cNvSpPr/>
          <p:nvPr/>
        </p:nvSpPr>
        <p:spPr>
          <a:xfrm>
            <a:off x="98791" y="1766317"/>
            <a:ext cx="2158800" cy="463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9" name="Google Shape;179;g3a4b6248653_0_3"/>
          <p:cNvSpPr txBox="1"/>
          <p:nvPr/>
        </p:nvSpPr>
        <p:spPr>
          <a:xfrm>
            <a:off x="468880" y="45390"/>
            <a:ext cx="11589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a4b6248653_0_3"/>
          <p:cNvSpPr/>
          <p:nvPr/>
        </p:nvSpPr>
        <p:spPr>
          <a:xfrm>
            <a:off x="7243077" y="603566"/>
            <a:ext cx="21483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1" name="Google Shape;181;g3a4b6248653_0_3"/>
          <p:cNvSpPr/>
          <p:nvPr/>
        </p:nvSpPr>
        <p:spPr>
          <a:xfrm>
            <a:off x="5286971" y="603566"/>
            <a:ext cx="21483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2" name="Google Shape;182;g3a4b6248653_0_3"/>
          <p:cNvSpPr/>
          <p:nvPr/>
        </p:nvSpPr>
        <p:spPr>
          <a:xfrm>
            <a:off x="2135318" y="603565"/>
            <a:ext cx="3303000" cy="353700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3" name="Google Shape;183;g3a4b6248653_0_3"/>
          <p:cNvSpPr/>
          <p:nvPr/>
        </p:nvSpPr>
        <p:spPr>
          <a:xfrm>
            <a:off x="2368219" y="1144277"/>
            <a:ext cx="8942700" cy="5578500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3a4b6248653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a4b6248653_0_3"/>
          <p:cNvPicPr preferRelativeResize="0"/>
          <p:nvPr/>
        </p:nvPicPr>
        <p:blipFill rotWithShape="1">
          <a:blip r:embed="rId4">
            <a:alphaModFix/>
          </a:blip>
          <a:srcRect l="16093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g3a4b6248653_0_3"/>
          <p:cNvGrpSpPr/>
          <p:nvPr/>
        </p:nvGrpSpPr>
        <p:grpSpPr>
          <a:xfrm>
            <a:off x="10641234" y="1179779"/>
            <a:ext cx="1261338" cy="716567"/>
            <a:chOff x="7446246" y="205862"/>
            <a:chExt cx="1545000" cy="691200"/>
          </a:xfrm>
        </p:grpSpPr>
        <p:sp>
          <p:nvSpPr>
            <p:cNvPr id="187" name="Google Shape;187;g3a4b6248653_0_3"/>
            <p:cNvSpPr/>
            <p:nvPr/>
          </p:nvSpPr>
          <p:spPr>
            <a:xfrm>
              <a:off x="7446246" y="205862"/>
              <a:ext cx="1545000" cy="691200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g3a4b6248653_0_3"/>
            <p:cNvSpPr/>
            <p:nvPr/>
          </p:nvSpPr>
          <p:spPr>
            <a:xfrm>
              <a:off x="7569132" y="277496"/>
              <a:ext cx="1299000" cy="547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02:00 minutes</a:t>
              </a:r>
              <a:endParaRPr/>
            </a:p>
          </p:txBody>
        </p:sp>
      </p:grpSp>
      <p:sp>
        <p:nvSpPr>
          <p:cNvPr id="189" name="Google Shape;189;g3a4b6248653_0_3"/>
          <p:cNvSpPr/>
          <p:nvPr/>
        </p:nvSpPr>
        <p:spPr>
          <a:xfrm>
            <a:off x="85143" y="4880714"/>
            <a:ext cx="21453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g3a4b6248653_0_3"/>
          <p:cNvSpPr txBox="1"/>
          <p:nvPr/>
        </p:nvSpPr>
        <p:spPr>
          <a:xfrm>
            <a:off x="2776337" y="1432654"/>
            <a:ext cx="7161000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65422"/>
                </a:solidFill>
                <a:latin typeface="Arial"/>
                <a:ea typeface="Arial"/>
                <a:cs typeface="Arial"/>
                <a:sym typeface="Arial"/>
              </a:rPr>
              <a:t>PREASSESSMENT: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 ________ them yesterday in the café.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sym typeface="Comic Sans MS"/>
              </a:rPr>
              <a:t>1. didn’t met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sym typeface="Comic Sans MS"/>
              </a:rPr>
              <a:t>2. have met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sym typeface="Comic Sans MS"/>
              </a:rPr>
              <a:t>3. met</a:t>
            </a:r>
            <a:br>
              <a:rPr lang="en-US" sz="1800" dirty="0">
                <a:solidFill>
                  <a:schemeClr val="dk1"/>
                </a:solidFill>
              </a:rPr>
            </a:br>
            <a:endParaRPr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a4b6248653_0_3"/>
          <p:cNvSpPr/>
          <p:nvPr/>
        </p:nvSpPr>
        <p:spPr>
          <a:xfrm>
            <a:off x="98791" y="5398346"/>
            <a:ext cx="22269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g3a4b6248653_0_3"/>
          <p:cNvSpPr/>
          <p:nvPr/>
        </p:nvSpPr>
        <p:spPr>
          <a:xfrm>
            <a:off x="131173" y="5913674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3" name="Google Shape;193;g3a4b6248653_0_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3339" y="2083359"/>
            <a:ext cx="1652406" cy="92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a4b6248653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6913" y="4878121"/>
            <a:ext cx="2857500" cy="1600200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a4b6248653_0_3"/>
          <p:cNvSpPr/>
          <p:nvPr/>
        </p:nvSpPr>
        <p:spPr>
          <a:xfrm>
            <a:off x="0" y="1126535"/>
            <a:ext cx="1764900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a4b6248653_0_3"/>
          <p:cNvSpPr/>
          <p:nvPr/>
        </p:nvSpPr>
        <p:spPr>
          <a:xfrm>
            <a:off x="98791" y="1195248"/>
            <a:ext cx="2131500" cy="435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2" name="Google Shape;172;g3a4b6248653_0_3"/>
          <p:cNvSpPr/>
          <p:nvPr/>
        </p:nvSpPr>
        <p:spPr>
          <a:xfrm>
            <a:off x="98791" y="2348346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g3a4b6248653_0_3"/>
          <p:cNvSpPr/>
          <p:nvPr/>
        </p:nvSpPr>
        <p:spPr>
          <a:xfrm>
            <a:off x="85143" y="2873383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g3a4b6248653_0_3"/>
          <p:cNvSpPr/>
          <p:nvPr/>
        </p:nvSpPr>
        <p:spPr>
          <a:xfrm>
            <a:off x="71495" y="3915432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g3a4b6248653_0_3"/>
          <p:cNvSpPr/>
          <p:nvPr/>
        </p:nvSpPr>
        <p:spPr>
          <a:xfrm>
            <a:off x="71495" y="3380165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g3a4b6248653_0_3"/>
          <p:cNvSpPr/>
          <p:nvPr/>
        </p:nvSpPr>
        <p:spPr>
          <a:xfrm>
            <a:off x="9198830" y="603565"/>
            <a:ext cx="27039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g3a4b6248653_0_3"/>
          <p:cNvSpPr/>
          <p:nvPr/>
        </p:nvSpPr>
        <p:spPr>
          <a:xfrm>
            <a:off x="85143" y="4428068"/>
            <a:ext cx="21453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g3a4b6248653_0_3"/>
          <p:cNvSpPr/>
          <p:nvPr/>
        </p:nvSpPr>
        <p:spPr>
          <a:xfrm>
            <a:off x="98791" y="1766317"/>
            <a:ext cx="2158800" cy="463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9" name="Google Shape;179;g3a4b6248653_0_3"/>
          <p:cNvSpPr txBox="1"/>
          <p:nvPr/>
        </p:nvSpPr>
        <p:spPr>
          <a:xfrm>
            <a:off x="468880" y="45390"/>
            <a:ext cx="11589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a4b6248653_0_3"/>
          <p:cNvSpPr/>
          <p:nvPr/>
        </p:nvSpPr>
        <p:spPr>
          <a:xfrm>
            <a:off x="7243077" y="603566"/>
            <a:ext cx="21483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1" name="Google Shape;181;g3a4b6248653_0_3"/>
          <p:cNvSpPr/>
          <p:nvPr/>
        </p:nvSpPr>
        <p:spPr>
          <a:xfrm>
            <a:off x="5286971" y="603566"/>
            <a:ext cx="21483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2" name="Google Shape;182;g3a4b6248653_0_3"/>
          <p:cNvSpPr/>
          <p:nvPr/>
        </p:nvSpPr>
        <p:spPr>
          <a:xfrm>
            <a:off x="2135318" y="603565"/>
            <a:ext cx="3303000" cy="353700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3" name="Google Shape;183;g3a4b6248653_0_3"/>
          <p:cNvSpPr/>
          <p:nvPr/>
        </p:nvSpPr>
        <p:spPr>
          <a:xfrm>
            <a:off x="2368219" y="1144277"/>
            <a:ext cx="8942700" cy="5578500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3a4b6248653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a4b6248653_0_3"/>
          <p:cNvPicPr preferRelativeResize="0"/>
          <p:nvPr/>
        </p:nvPicPr>
        <p:blipFill rotWithShape="1">
          <a:blip r:embed="rId4">
            <a:alphaModFix/>
          </a:blip>
          <a:srcRect l="16093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g3a4b6248653_0_3"/>
          <p:cNvGrpSpPr/>
          <p:nvPr/>
        </p:nvGrpSpPr>
        <p:grpSpPr>
          <a:xfrm>
            <a:off x="10641234" y="1179779"/>
            <a:ext cx="1261338" cy="716567"/>
            <a:chOff x="7446246" y="205862"/>
            <a:chExt cx="1545000" cy="691200"/>
          </a:xfrm>
        </p:grpSpPr>
        <p:sp>
          <p:nvSpPr>
            <p:cNvPr id="187" name="Google Shape;187;g3a4b6248653_0_3"/>
            <p:cNvSpPr/>
            <p:nvPr/>
          </p:nvSpPr>
          <p:spPr>
            <a:xfrm>
              <a:off x="7446246" y="205862"/>
              <a:ext cx="1545000" cy="691200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g3a4b6248653_0_3"/>
            <p:cNvSpPr/>
            <p:nvPr/>
          </p:nvSpPr>
          <p:spPr>
            <a:xfrm>
              <a:off x="7569132" y="277496"/>
              <a:ext cx="1299000" cy="547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02:00 minutes</a:t>
              </a:r>
              <a:endParaRPr/>
            </a:p>
          </p:txBody>
        </p:sp>
      </p:grpSp>
      <p:sp>
        <p:nvSpPr>
          <p:cNvPr id="189" name="Google Shape;189;g3a4b6248653_0_3"/>
          <p:cNvSpPr/>
          <p:nvPr/>
        </p:nvSpPr>
        <p:spPr>
          <a:xfrm>
            <a:off x="85143" y="4880714"/>
            <a:ext cx="21453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g3a4b6248653_0_3"/>
          <p:cNvSpPr txBox="1"/>
          <p:nvPr/>
        </p:nvSpPr>
        <p:spPr>
          <a:xfrm>
            <a:off x="2776337" y="1432654"/>
            <a:ext cx="7161000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65422"/>
                </a:solidFill>
                <a:latin typeface="Arial"/>
                <a:ea typeface="Arial"/>
                <a:cs typeface="Arial"/>
                <a:sym typeface="Arial"/>
              </a:rPr>
              <a:t>PREASSESSMENT: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 ________ them yesterday in the café.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sym typeface="Comic Sans MS"/>
              </a:rPr>
              <a:t>1. didn’t met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sym typeface="Comic Sans MS"/>
              </a:rPr>
              <a:t>2. have met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sym typeface="Comic Sans MS"/>
              </a:rPr>
              <a:t>3. </a:t>
            </a:r>
            <a:r>
              <a:rPr lang="en-US" sz="2800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sym typeface="Comic Sans MS"/>
              </a:rPr>
              <a:t>met</a:t>
            </a:r>
            <a:br>
              <a:rPr lang="en-US" sz="1800" dirty="0">
                <a:solidFill>
                  <a:schemeClr val="dk1"/>
                </a:solidFill>
              </a:rPr>
            </a:br>
            <a:endParaRPr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a4b6248653_0_3"/>
          <p:cNvSpPr/>
          <p:nvPr/>
        </p:nvSpPr>
        <p:spPr>
          <a:xfrm>
            <a:off x="98791" y="5398346"/>
            <a:ext cx="22269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g3a4b6248653_0_3"/>
          <p:cNvSpPr/>
          <p:nvPr/>
        </p:nvSpPr>
        <p:spPr>
          <a:xfrm>
            <a:off x="131173" y="5913674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3" name="Google Shape;193;g3a4b6248653_0_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3339" y="2083359"/>
            <a:ext cx="1652406" cy="92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a4b6248653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6913" y="4878121"/>
            <a:ext cx="2857500" cy="1600200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8880247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: Timeline: The Past Simple | Download Scientific Diagram">
            <a:extLst>
              <a:ext uri="{FF2B5EF4-FFF2-40B4-BE49-F238E27FC236}">
                <a16:creationId xmlns:a16="http://schemas.microsoft.com/office/drawing/2014/main" id="{CF4BB3C0-2640-43D8-9F9D-D79F491BC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909763"/>
            <a:ext cx="80962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2E3502-52D9-45B9-B6F7-A657857FE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045" y="518469"/>
            <a:ext cx="6362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6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</a:t>
            </a: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				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</a:t>
            </a: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3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129" name="Google Shape;129;p3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0:30 minutes</a:t>
              </a:r>
              <a:endParaRPr dirty="0"/>
            </a:p>
          </p:txBody>
        </p:sp>
      </p:grpSp>
      <p:sp>
        <p:nvSpPr>
          <p:cNvPr id="131" name="Google Shape;131;p3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50" name="Picture 2" descr="Past Simple Tense in English | Woodward English">
            <a:extLst>
              <a:ext uri="{FF2B5EF4-FFF2-40B4-BE49-F238E27FC236}">
                <a16:creationId xmlns:a16="http://schemas.microsoft.com/office/drawing/2014/main" id="{B400BAA3-7204-4FC2-AAFB-1B34AFB0A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79782"/>
            <a:ext cx="7836572" cy="567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448253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nglish Grammar Verb Be Past Simple Stock Vector (Royalty Free) 757018321 |  Shutterstock">
            <a:extLst>
              <a:ext uri="{FF2B5EF4-FFF2-40B4-BE49-F238E27FC236}">
                <a16:creationId xmlns:a16="http://schemas.microsoft.com/office/drawing/2014/main" id="{4EA98AC4-FB17-4470-89A5-678347E69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0"/>
            <a:ext cx="934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94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9AAFB-58D9-4967-AAB1-1831D9C76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1143000"/>
            <a:ext cx="55816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76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1191</Words>
  <Application>Microsoft Office PowerPoint</Application>
  <PresentationFormat>Widescreen</PresentationFormat>
  <Paragraphs>279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Arial</vt:lpstr>
      <vt:lpstr>Comic Sans MS</vt:lpstr>
      <vt:lpstr>Helvetica Neue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HAMZEH ADNAN MAHMOUD HUSSEIN</cp:lastModifiedBy>
  <cp:revision>11</cp:revision>
  <dcterms:created xsi:type="dcterms:W3CDTF">2019-06-13T08:00:41Z</dcterms:created>
  <dcterms:modified xsi:type="dcterms:W3CDTF">2025-11-29T11:39:21Z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  <property fmtid="{D5CDD505-2E9C-101B-9397-08002B2CF9AE}" pid="3" name="MediaServiceImageTags">
    <vt:lpwstr/>
  </property>
</Properties>
</file>