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9" r:id="rId5"/>
    <p:sldId id="321" r:id="rId6"/>
    <p:sldId id="282" r:id="rId7"/>
    <p:sldId id="283" r:id="rId8"/>
    <p:sldId id="284" r:id="rId9"/>
    <p:sldId id="285" r:id="rId10"/>
    <p:sldId id="302" r:id="rId11"/>
    <p:sldId id="309" r:id="rId12"/>
    <p:sldId id="322" r:id="rId13"/>
    <p:sldId id="311" r:id="rId14"/>
    <p:sldId id="323" r:id="rId15"/>
    <p:sldId id="312" r:id="rId16"/>
    <p:sldId id="313" r:id="rId17"/>
    <p:sldId id="310" r:id="rId18"/>
    <p:sldId id="314" r:id="rId19"/>
    <p:sldId id="315" r:id="rId20"/>
    <p:sldId id="316" r:id="rId21"/>
    <p:sldId id="317" r:id="rId22"/>
    <p:sldId id="318" r:id="rId23"/>
    <p:sldId id="319" r:id="rId24"/>
    <p:sldId id="304" r:id="rId25"/>
    <p:sldId id="305" r:id="rId26"/>
    <p:sldId id="306" r:id="rId27"/>
    <p:sldId id="307" r:id="rId28"/>
    <p:sldId id="308" r:id="rId29"/>
    <p:sldId id="32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Helvetica Neue" panose="020B0604020202020204" charset="0"/>
      <p:regular r:id="rId49"/>
      <p:bold r:id="rId50"/>
      <p:italic r:id="rId51"/>
      <p:boldItalic r:id="rId52"/>
    </p:embeddedFont>
    <p:embeddedFont>
      <p:font typeface="Helvetica Neue Light" panose="020B0604020202020204" charset="0"/>
      <p:regular r:id="rId53"/>
      <p:bold r:id="rId54"/>
      <p:italic r:id="rId55"/>
      <p:boldItalic r:id="rId56"/>
    </p:embeddedFont>
    <p:embeddedFont>
      <p:font typeface="Open Sans" panose="020B0606030504020204" pitchFamily="34" charset="0"/>
      <p:regular r:id="rId57"/>
      <p:bold r:id="rId58"/>
      <p:italic r:id="rId59"/>
      <p:boldItalic r:id="rId60"/>
    </p:embeddedFont>
    <p:embeddedFont>
      <p:font typeface="Open Sans Bold" panose="020B0806030504020204" charset="0"/>
      <p:regular r:id="rId61"/>
    </p:embeddedFont>
    <p:embeddedFont>
      <p:font typeface="Quicksand" panose="020B0604020202020204" charset="0"/>
      <p:regular r:id="rId62"/>
    </p:embeddedFont>
    <p:embeddedFont>
      <p:font typeface="Quicksand Bold" panose="020B0604020202020204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jbfbZn3ire1pO65aHQ4wDwvfa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57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6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29-11-2025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8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29-11-2025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first-conditional/82a17f8d-380a-44b1-9b83-05f7fcb4784b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16094"/>
          <a:stretch/>
        </p:blipFill>
        <p:spPr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91982" y="2092034"/>
            <a:ext cx="821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Lesson: 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conditional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EA4CF-8446-4DE2-A268-1CDF972649A1}"/>
              </a:ext>
            </a:extLst>
          </p:cNvPr>
          <p:cNvSpPr txBox="1"/>
          <p:nvPr/>
        </p:nvSpPr>
        <p:spPr>
          <a:xfrm>
            <a:off x="1844040" y="670560"/>
            <a:ext cx="778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sister / not win                         she / be sad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4DABC-727D-4563-BDFA-07F2903ACFDD}"/>
              </a:ext>
            </a:extLst>
          </p:cNvPr>
          <p:cNvSpPr txBox="1"/>
          <p:nvPr/>
        </p:nvSpPr>
        <p:spPr>
          <a:xfrm>
            <a:off x="495300" y="2447925"/>
            <a:ext cx="1141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__________________________, 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______________________________ if 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8171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EA4CF-8446-4DE2-A268-1CDF972649A1}"/>
              </a:ext>
            </a:extLst>
          </p:cNvPr>
          <p:cNvSpPr txBox="1"/>
          <p:nvPr/>
        </p:nvSpPr>
        <p:spPr>
          <a:xfrm>
            <a:off x="1844040" y="670560"/>
            <a:ext cx="778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sister / not win                         she / be sad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4DABC-727D-4563-BDFA-07F2903ACFDD}"/>
              </a:ext>
            </a:extLst>
          </p:cNvPr>
          <p:cNvSpPr txBox="1"/>
          <p:nvPr/>
        </p:nvSpPr>
        <p:spPr>
          <a:xfrm>
            <a:off x="495300" y="2447925"/>
            <a:ext cx="1141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my sister doesn’t win, she will be sad.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My sister </a:t>
            </a:r>
            <a:r>
              <a:rPr lang="en-US" sz="2400" dirty="0">
                <a:highlight>
                  <a:srgbClr val="FFFF00"/>
                </a:highlight>
              </a:rPr>
              <a:t>will be </a:t>
            </a:r>
            <a:r>
              <a:rPr lang="en-US" sz="2400" dirty="0"/>
              <a:t>sad if she  </a:t>
            </a:r>
            <a:r>
              <a:rPr lang="en-US" sz="2400" dirty="0">
                <a:highlight>
                  <a:srgbClr val="FFFF00"/>
                </a:highlight>
              </a:rPr>
              <a:t>doesn’t win.</a:t>
            </a:r>
          </a:p>
        </p:txBody>
      </p:sp>
    </p:spTree>
    <p:extLst>
      <p:ext uri="{BB962C8B-B14F-4D97-AF65-F5344CB8AC3E}">
        <p14:creationId xmlns:p14="http://schemas.microsoft.com/office/powerpoint/2010/main" val="65541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EA4CF-8446-4DE2-A268-1CDF972649A1}"/>
              </a:ext>
            </a:extLst>
          </p:cNvPr>
          <p:cNvSpPr txBox="1"/>
          <p:nvPr/>
        </p:nvSpPr>
        <p:spPr>
          <a:xfrm>
            <a:off x="1844040" y="670560"/>
            <a:ext cx="893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Your room / be tidy                         you / leave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4DABC-727D-4563-BDFA-07F2903ACFDD}"/>
              </a:ext>
            </a:extLst>
          </p:cNvPr>
          <p:cNvSpPr txBox="1"/>
          <p:nvPr/>
        </p:nvSpPr>
        <p:spPr>
          <a:xfrm>
            <a:off x="495300" y="2447925"/>
            <a:ext cx="1141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__________________________, 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______________________________ if 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9437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EA4CF-8446-4DE2-A268-1CDF972649A1}"/>
              </a:ext>
            </a:extLst>
          </p:cNvPr>
          <p:cNvSpPr txBox="1"/>
          <p:nvPr/>
        </p:nvSpPr>
        <p:spPr>
          <a:xfrm>
            <a:off x="1844040" y="670560"/>
            <a:ext cx="893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Your room / be tidy                         you / leave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4DABC-727D-4563-BDFA-07F2903ACFDD}"/>
              </a:ext>
            </a:extLst>
          </p:cNvPr>
          <p:cNvSpPr txBox="1"/>
          <p:nvPr/>
        </p:nvSpPr>
        <p:spPr>
          <a:xfrm>
            <a:off x="495300" y="2447925"/>
            <a:ext cx="1141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your room is tidy, you will leave.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You will leave if your room is tidy.</a:t>
            </a:r>
          </a:p>
        </p:txBody>
      </p:sp>
    </p:spTree>
    <p:extLst>
      <p:ext uri="{BB962C8B-B14F-4D97-AF65-F5344CB8AC3E}">
        <p14:creationId xmlns:p14="http://schemas.microsoft.com/office/powerpoint/2010/main" val="298625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sent Simple">
            <a:extLst>
              <a:ext uri="{FF2B5EF4-FFF2-40B4-BE49-F238E27FC236}">
                <a16:creationId xmlns:a16="http://schemas.microsoft.com/office/drawing/2014/main" id="{FFBB3ABD-BB44-4DBD-9349-F6B4877F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4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arn the verb &quot;to be&quot; with this easy chart showing forms and examples! -  Ezpzlearn.com">
            <a:extLst>
              <a:ext uri="{FF2B5EF4-FFF2-40B4-BE49-F238E27FC236}">
                <a16:creationId xmlns:a16="http://schemas.microsoft.com/office/drawing/2014/main" id="{E0CB1EE6-EA8C-4397-B6FC-0F77831A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rb To Have">
            <a:extLst>
              <a:ext uri="{FF2B5EF4-FFF2-40B4-BE49-F238E27FC236}">
                <a16:creationId xmlns:a16="http://schemas.microsoft.com/office/drawing/2014/main" id="{3B1C5DF0-733B-4EB0-B1B5-27147DD4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476250"/>
            <a:ext cx="780097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9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ucture of Simple Future Tense - English Study Page">
            <a:extLst>
              <a:ext uri="{FF2B5EF4-FFF2-40B4-BE49-F238E27FC236}">
                <a16:creationId xmlns:a16="http://schemas.microsoft.com/office/drawing/2014/main" id="{9F434A9F-AFD0-41FB-90A5-8AA13E4A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0"/>
            <a:ext cx="6581775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1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3B8B3-2168-433E-B5E9-A06A0BC7023D}"/>
              </a:ext>
            </a:extLst>
          </p:cNvPr>
          <p:cNvSpPr txBox="1"/>
          <p:nvPr/>
        </p:nvSpPr>
        <p:spPr>
          <a:xfrm>
            <a:off x="223837" y="187315"/>
            <a:ext cx="1086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If + S + present simple ,   S + simple future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D0E28-6496-4609-A20F-EDBA52623BF1}"/>
              </a:ext>
            </a:extLst>
          </p:cNvPr>
          <p:cNvSpPr txBox="1"/>
          <p:nvPr/>
        </p:nvSpPr>
        <p:spPr>
          <a:xfrm>
            <a:off x="223837" y="956756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FF"/>
                </a:highlight>
              </a:rPr>
              <a:t>Conditional clause </a:t>
            </a:r>
          </a:p>
          <a:p>
            <a:pPr algn="ctr"/>
            <a:r>
              <a:rPr lang="en-US" sz="2400" dirty="0"/>
              <a:t>If clause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C5C5C-FCE8-4221-A2AF-F061C14E9540}"/>
              </a:ext>
            </a:extLst>
          </p:cNvPr>
          <p:cNvSpPr txBox="1"/>
          <p:nvPr/>
        </p:nvSpPr>
        <p:spPr>
          <a:xfrm>
            <a:off x="6186486" y="1132604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FF"/>
                </a:highlight>
              </a:rPr>
              <a:t>Main  clause </a:t>
            </a:r>
          </a:p>
          <a:p>
            <a:pPr algn="ctr"/>
            <a:r>
              <a:rPr lang="en-US" sz="2400" dirty="0"/>
              <a:t>Result clause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C4E80-ADC1-4A74-95AB-C52B9F2D0B61}"/>
              </a:ext>
            </a:extLst>
          </p:cNvPr>
          <p:cNvSpPr txBox="1"/>
          <p:nvPr/>
        </p:nvSpPr>
        <p:spPr>
          <a:xfrm>
            <a:off x="223837" y="2752725"/>
            <a:ext cx="11744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If my colleagues </a:t>
            </a:r>
            <a:r>
              <a:rPr lang="en-US" sz="3200" u="sng" dirty="0">
                <a:highlight>
                  <a:srgbClr val="FFFF00"/>
                </a:highlight>
              </a:rPr>
              <a:t>agree</a:t>
            </a:r>
            <a:r>
              <a:rPr lang="en-US" sz="3200" dirty="0"/>
              <a:t>, </a:t>
            </a:r>
            <a:r>
              <a:rPr lang="en-US" sz="3200" dirty="0">
                <a:highlight>
                  <a:srgbClr val="00FFFF"/>
                </a:highlight>
              </a:rPr>
              <a:t>our project </a:t>
            </a:r>
            <a:r>
              <a:rPr lang="en-US" sz="3200" u="sng" dirty="0">
                <a:highlight>
                  <a:srgbClr val="00FFFF"/>
                </a:highlight>
              </a:rPr>
              <a:t>will be</a:t>
            </a:r>
            <a:r>
              <a:rPr lang="en-US" sz="3200" dirty="0">
                <a:highlight>
                  <a:srgbClr val="00FFFF"/>
                </a:highlight>
              </a:rPr>
              <a:t> about climate change</a:t>
            </a:r>
            <a:r>
              <a:rPr lang="en-US" sz="3200" dirty="0"/>
              <a:t>.</a:t>
            </a:r>
          </a:p>
          <a:p>
            <a:r>
              <a:rPr lang="en-US" sz="3200" dirty="0">
                <a:highlight>
                  <a:srgbClr val="00FFFF"/>
                </a:highlight>
              </a:rPr>
              <a:t>Our project will be about climate change </a:t>
            </a:r>
            <a:r>
              <a:rPr lang="en-US" sz="3200" dirty="0">
                <a:highlight>
                  <a:srgbClr val="FFFF00"/>
                </a:highlight>
              </a:rPr>
              <a:t>if my colleagues 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E4C2F-0C76-4605-9D53-4CD339484DF6}"/>
              </a:ext>
            </a:extLst>
          </p:cNvPr>
          <p:cNvSpPr txBox="1"/>
          <p:nvPr/>
        </p:nvSpPr>
        <p:spPr>
          <a:xfrm>
            <a:off x="314323" y="4080458"/>
            <a:ext cx="11744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If she doesn’t return my calls</a:t>
            </a:r>
            <a:r>
              <a:rPr lang="en-US" sz="3200" dirty="0"/>
              <a:t>, </a:t>
            </a:r>
            <a:r>
              <a:rPr lang="en-US" sz="3200" dirty="0">
                <a:highlight>
                  <a:srgbClr val="00FFFF"/>
                </a:highlight>
              </a:rPr>
              <a:t>I won’t talk to her again</a:t>
            </a:r>
            <a:endParaRPr lang="en-US" sz="3200" dirty="0"/>
          </a:p>
          <a:p>
            <a:r>
              <a:rPr lang="en-US" sz="3200" dirty="0">
                <a:highlight>
                  <a:srgbClr val="00FFFF"/>
                </a:highlight>
              </a:rPr>
              <a:t>I won’t talk to her again </a:t>
            </a:r>
            <a:r>
              <a:rPr lang="en-US" sz="3200" dirty="0">
                <a:highlight>
                  <a:srgbClr val="FFFF00"/>
                </a:highlight>
              </a:rPr>
              <a:t>If she doesn’t return my calls</a:t>
            </a:r>
          </a:p>
        </p:txBody>
      </p:sp>
    </p:spTree>
    <p:extLst>
      <p:ext uri="{BB962C8B-B14F-4D97-AF65-F5344CB8AC3E}">
        <p14:creationId xmlns:p14="http://schemas.microsoft.com/office/powerpoint/2010/main" val="150891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BC8F-A539-4BFE-9E45-7BC5A9A7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90512"/>
            <a:ext cx="77628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OBJECTIVES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4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01" name="Google Shape;101;p2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830874" y="1275444"/>
            <a:ext cx="8058900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end of the lesson, students will be able 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use of first conditional.</a:t>
            </a:r>
          </a:p>
          <a:p>
            <a:pPr marL="457200" indent="-457200">
              <a:lnSpc>
                <a:spcPct val="200000"/>
              </a:lnSpc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 first conditional sentences</a:t>
            </a: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634F3-E0EC-40B6-B8AE-FF4AFB6B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" y="1299520"/>
            <a:ext cx="1165415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she __________ (study) hard, __________ she __________ (pass) the exam?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they __________ (be) tired, __________ they __________ (rest) at home?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he __________ (eat) too much cake, what __________ he __________ (feel)?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it __________ (be) sunny tomorrow, __________ we __________ (go) to the beach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I __________ (be) late, who __________ (wait) for me?</a:t>
            </a:r>
          </a:p>
        </p:txBody>
      </p:sp>
      <p:pic>
        <p:nvPicPr>
          <p:cNvPr id="7172" name="Picture 4" descr="Random Pick - Apps on Google Play">
            <a:extLst>
              <a:ext uri="{FF2B5EF4-FFF2-40B4-BE49-F238E27FC236}">
                <a16:creationId xmlns:a16="http://schemas.microsoft.com/office/drawing/2014/main" id="{CC2C99F8-4CE8-4832-B2BB-499CF496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39195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9A53FC-BC63-4A4F-A741-B920268E79DD}"/>
              </a:ext>
            </a:extLst>
          </p:cNvPr>
          <p:cNvSpPr txBox="1"/>
          <p:nvPr/>
        </p:nvSpPr>
        <p:spPr>
          <a:xfrm>
            <a:off x="947351" y="4382530"/>
            <a:ext cx="396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doesn’t study/will she pass</a:t>
            </a:r>
          </a:p>
          <a:p>
            <a:pPr marL="342900" indent="-342900">
              <a:buAutoNum type="arabicPeriod"/>
            </a:pPr>
            <a:r>
              <a:rPr lang="en-US" dirty="0"/>
              <a:t>aren’t /will they rest</a:t>
            </a:r>
          </a:p>
          <a:p>
            <a:pPr marL="342900" indent="-342900">
              <a:buAutoNum type="arabicPeriod"/>
            </a:pPr>
            <a:r>
              <a:rPr lang="en-US" dirty="0"/>
              <a:t>doesn’t eat/will he feel</a:t>
            </a:r>
          </a:p>
          <a:p>
            <a:pPr marL="342900" indent="-342900">
              <a:buAutoNum type="arabicPeriod"/>
            </a:pPr>
            <a:r>
              <a:rPr lang="en-US" dirty="0"/>
              <a:t>is /will we go</a:t>
            </a:r>
          </a:p>
          <a:p>
            <a:pPr marL="342900" indent="-342900">
              <a:buAutoNum type="arabicPeriod"/>
            </a:pPr>
            <a:r>
              <a:rPr lang="en-US" dirty="0"/>
              <a:t>am/ will wait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F99F8-059F-4D92-B2FF-409A3DBDF82F}"/>
              </a:ext>
            </a:extLst>
          </p:cNvPr>
          <p:cNvSpPr txBox="1"/>
          <p:nvPr/>
        </p:nvSpPr>
        <p:spPr>
          <a:xfrm>
            <a:off x="2257168" y="387178"/>
            <a:ext cx="523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Forming questions : we form the question in the main clause using will</a:t>
            </a:r>
          </a:p>
        </p:txBody>
      </p:sp>
    </p:spTree>
    <p:extLst>
      <p:ext uri="{BB962C8B-B14F-4D97-AF65-F5344CB8AC3E}">
        <p14:creationId xmlns:p14="http://schemas.microsoft.com/office/powerpoint/2010/main" val="107546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E5A186-0E59-4B1F-B98C-6CB5DDF95768}"/>
              </a:ext>
            </a:extLst>
          </p:cNvPr>
          <p:cNvSpPr txBox="1"/>
          <p:nvPr/>
        </p:nvSpPr>
        <p:spPr>
          <a:xfrm>
            <a:off x="1183640" y="1039783"/>
            <a:ext cx="982472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00FFFF"/>
                </a:highlight>
              </a:rPr>
              <a:t>3+4</a:t>
            </a:r>
          </a:p>
          <a:p>
            <a:r>
              <a:rPr lang="en-US" sz="2800" b="1" dirty="0"/>
              <a:t>Instructions:</a:t>
            </a:r>
            <a:br>
              <a:rPr lang="en-US" sz="2800" dirty="0"/>
            </a:br>
            <a:r>
              <a:rPr lang="en-US" sz="2800" dirty="0"/>
              <a:t>Write three sentences using the first conditional. Then, rewrite each sentence in the negative form and as a question.</a:t>
            </a:r>
            <a:endParaRPr lang="en-US" sz="2000" dirty="0"/>
          </a:p>
        </p:txBody>
      </p:sp>
      <p:sp>
        <p:nvSpPr>
          <p:cNvPr id="6" name="Google Shape;147;p4">
            <a:extLst>
              <a:ext uri="{FF2B5EF4-FFF2-40B4-BE49-F238E27FC236}">
                <a16:creationId xmlns:a16="http://schemas.microsoft.com/office/drawing/2014/main" id="{8EB606E2-BC7D-4307-94F5-0F912726766B}"/>
              </a:ext>
            </a:extLst>
          </p:cNvPr>
          <p:cNvSpPr/>
          <p:nvPr/>
        </p:nvSpPr>
        <p:spPr>
          <a:xfrm>
            <a:off x="1416103" y="60790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F4AD9-81EC-4EAB-9181-878709A8C8B0}"/>
              </a:ext>
            </a:extLst>
          </p:cNvPr>
          <p:cNvSpPr txBox="1"/>
          <p:nvPr/>
        </p:nvSpPr>
        <p:spPr>
          <a:xfrm>
            <a:off x="1300480" y="4118263"/>
            <a:ext cx="982472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00FFFF"/>
                </a:highlight>
              </a:rPr>
              <a:t>1+2</a:t>
            </a:r>
          </a:p>
          <a:p>
            <a:r>
              <a:rPr lang="en-US" sz="2000" b="1" dirty="0"/>
              <a:t>Instructions:</a:t>
            </a:r>
            <a:r>
              <a:rPr lang="en-US" sz="2000" dirty="0"/>
              <a:t> Use the two events to make </a:t>
            </a:r>
            <a:r>
              <a:rPr lang="en-US" sz="2000" b="1" dirty="0"/>
              <a:t>first conditional sentences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It rains tomorrow / you stay at home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She is tired / she goes to bed early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I am late / my friend waits for me</a:t>
            </a:r>
          </a:p>
        </p:txBody>
      </p:sp>
    </p:spTree>
    <p:extLst>
      <p:ext uri="{BB962C8B-B14F-4D97-AF65-F5344CB8AC3E}">
        <p14:creationId xmlns:p14="http://schemas.microsoft.com/office/powerpoint/2010/main" val="7770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45FDF-86DC-4BF9-9F79-E9A9F159E254}"/>
              </a:ext>
            </a:extLst>
          </p:cNvPr>
          <p:cNvSpPr txBox="1"/>
          <p:nvPr/>
        </p:nvSpPr>
        <p:spPr>
          <a:xfrm>
            <a:off x="1584960" y="58846"/>
            <a:ext cx="8077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/>
              <a:t>It rains tomorrow / you stay at home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Statement: If it rains tomorrow, you will stay at home.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Question: If it rains tomorrow, will you stay at home?</a:t>
            </a:r>
          </a:p>
          <a:p>
            <a:pPr>
              <a:buFont typeface="+mj-lt"/>
              <a:buAutoNum type="arabicPeriod" startAt="2"/>
            </a:pPr>
            <a:r>
              <a:rPr lang="en-US" sz="2400" b="1" dirty="0"/>
              <a:t>She is tired / she goes to bed early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Statement: If she is tired, she will go to bed early.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Question: If she is tired, will she go to bed early?</a:t>
            </a:r>
          </a:p>
          <a:p>
            <a:pPr>
              <a:buFont typeface="+mj-lt"/>
              <a:buAutoNum type="arabicPeriod" startAt="3"/>
            </a:pPr>
            <a:r>
              <a:rPr lang="en-US" sz="2400" b="1" dirty="0"/>
              <a:t>I am late / my friend waits for me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Statement: If I am late, my friend will wait for 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Question: If I am late, will my friend wait for me?</a:t>
            </a:r>
          </a:p>
          <a:p>
            <a:pPr>
              <a:buFont typeface="+mj-lt"/>
              <a:buAutoNum type="arabicPeriod" startAt="4"/>
            </a:pPr>
            <a:r>
              <a:rPr lang="en-US" sz="2400" b="1" dirty="0"/>
              <a:t>He studies hard / he passes the test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Statement: If he studies hard, he will pass the test.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Question: If he studies hard, will he pass the test?</a:t>
            </a:r>
          </a:p>
          <a:p>
            <a:pPr>
              <a:buFont typeface="+mj-lt"/>
              <a:buAutoNum type="arabicPeriod" startAt="5"/>
            </a:pPr>
            <a:r>
              <a:rPr lang="en-US" sz="2400" b="1" dirty="0"/>
              <a:t>They don’t eat lunch / they feel hungry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Statement: If they don’t eat lunch, they will feel hungry.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Question: If they don’t eat lunch, will they feel hungry?</a:t>
            </a:r>
          </a:p>
          <a:p>
            <a:pPr>
              <a:buFont typeface="+mj-lt"/>
              <a:buAutoNum type="arabicPeriod" startAt="6"/>
            </a:pPr>
            <a:r>
              <a:rPr lang="en-US" sz="2400" b="1" dirty="0"/>
              <a:t>We go to the park / we play football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Statement: If we go to the park, we will play football.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Question: If we go to the park, will we play football?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0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6353" y="1009224"/>
            <a:ext cx="7299295" cy="3894109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5800" y="229546"/>
            <a:ext cx="108204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  <a:buClrTx/>
            </a:pPr>
            <a:r>
              <a:rPr lang="en-US" sz="4267" kern="1200">
                <a:latin typeface="Quicksand Bold"/>
                <a:ea typeface="+mn-ea"/>
                <a:cs typeface="+mn-cs"/>
              </a:rPr>
              <a:t>3. Example Sentences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6039" y="5126135"/>
            <a:ext cx="8559923" cy="60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8"/>
              </a:lnSpc>
              <a:buClrTx/>
            </a:pPr>
            <a:r>
              <a:rPr lang="en-US" sz="3372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If we eat all this cake, we will feel sick.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9287" y="1584677"/>
            <a:ext cx="2273427" cy="27432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buClrTx/>
            </a:pPr>
            <a:r>
              <a:rPr lang="en-US" sz="3467" kern="1200">
                <a:solidFill>
                  <a:srgbClr val="FFFFFF"/>
                </a:solidFill>
                <a:latin typeface="Quicksand"/>
                <a:ea typeface="+mn-ea"/>
                <a:cs typeface="+mn-cs"/>
              </a:rPr>
              <a:t>www.Games4esl.com</a:t>
            </a:r>
          </a:p>
        </p:txBody>
      </p:sp>
    </p:spTree>
    <p:extLst>
      <p:ext uri="{BB962C8B-B14F-4D97-AF65-F5344CB8AC3E}">
        <p14:creationId xmlns:p14="http://schemas.microsoft.com/office/powerpoint/2010/main" val="306653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6353" y="1009224"/>
            <a:ext cx="7299295" cy="3894109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5800" y="229546"/>
            <a:ext cx="108204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  <a:buClrTx/>
            </a:pPr>
            <a:r>
              <a:rPr lang="en-US" sz="4267" kern="1200">
                <a:latin typeface="Quicksand Bold"/>
                <a:ea typeface="+mn-ea"/>
                <a:cs typeface="+mn-cs"/>
              </a:rPr>
              <a:t>3. Example Sentences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7456" y="5187523"/>
            <a:ext cx="11437088" cy="58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60"/>
              </a:lnSpc>
              <a:buClrTx/>
            </a:pPr>
            <a:r>
              <a:rPr lang="en-US" sz="3374" kern="1200">
                <a:solidFill>
                  <a:srgbClr val="FFFFFF"/>
                </a:solidFill>
                <a:latin typeface="Quicksand Bold"/>
                <a:ea typeface="+mn-ea"/>
                <a:cs typeface="+mn-cs"/>
              </a:rPr>
              <a:t>If I am late for class, the teacher will be angry.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buClrTx/>
            </a:pPr>
            <a:r>
              <a:rPr lang="en-US" sz="3467" kern="1200">
                <a:solidFill>
                  <a:srgbClr val="FFFFFF"/>
                </a:solidFill>
                <a:latin typeface="Quicksand"/>
                <a:ea typeface="+mn-ea"/>
                <a:cs typeface="+mn-cs"/>
              </a:rPr>
              <a:t>www.Games4esl.com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45449" y="1265990"/>
            <a:ext cx="1922703" cy="33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6353" y="1009224"/>
            <a:ext cx="7299295" cy="3894109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5800" y="229546"/>
            <a:ext cx="108204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  <a:buClrTx/>
            </a:pPr>
            <a:r>
              <a:rPr lang="en-US" sz="4267" kern="1200">
                <a:latin typeface="Quicksand Bold"/>
                <a:ea typeface="+mn-ea"/>
                <a:cs typeface="+mn-cs"/>
              </a:rPr>
              <a:t>3. Example Sentences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4827" y="5126135"/>
            <a:ext cx="10127483" cy="58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8"/>
              </a:lnSpc>
              <a:buClrTx/>
            </a:pPr>
            <a:r>
              <a:rPr lang="en-US" sz="3372" kern="1200">
                <a:solidFill>
                  <a:srgbClr val="FFFFFF"/>
                </a:solidFill>
                <a:latin typeface="Quicksand Bold"/>
                <a:ea typeface="+mn-ea"/>
                <a:cs typeface="+mn-cs"/>
              </a:rPr>
              <a:t>If we don't leave now, we will miss the train.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523" y="1584677"/>
            <a:ext cx="2438954" cy="27432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buClrTx/>
            </a:pPr>
            <a:r>
              <a:rPr lang="en-US" sz="3467" kern="1200">
                <a:solidFill>
                  <a:srgbClr val="FFFFFF"/>
                </a:solidFill>
                <a:latin typeface="Quicksand"/>
                <a:ea typeface="+mn-ea"/>
                <a:cs typeface="+mn-cs"/>
              </a:rPr>
              <a:t>www.Games4esl.com</a:t>
            </a:r>
          </a:p>
        </p:txBody>
      </p:sp>
    </p:spTree>
    <p:extLst>
      <p:ext uri="{BB962C8B-B14F-4D97-AF65-F5344CB8AC3E}">
        <p14:creationId xmlns:p14="http://schemas.microsoft.com/office/powerpoint/2010/main" val="309877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6353" y="1009224"/>
            <a:ext cx="7299295" cy="3894109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4175" y="1584677"/>
            <a:ext cx="3423651" cy="2743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5800" y="229546"/>
            <a:ext cx="108204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  <a:buClrTx/>
            </a:pPr>
            <a:r>
              <a:rPr lang="en-US" sz="4267" kern="1200">
                <a:latin typeface="Quicksand Bold"/>
                <a:ea typeface="+mn-ea"/>
                <a:cs typeface="+mn-cs"/>
              </a:rPr>
              <a:t>3. Example Sentences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6039" y="5187523"/>
            <a:ext cx="8559923" cy="58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8"/>
              </a:lnSpc>
              <a:buClrTx/>
            </a:pPr>
            <a:r>
              <a:rPr lang="en-US" sz="3372" kern="1200">
                <a:solidFill>
                  <a:srgbClr val="FFFFFF"/>
                </a:solidFill>
                <a:latin typeface="Quicksand Bold"/>
                <a:ea typeface="+mn-ea"/>
                <a:cs typeface="+mn-cs"/>
              </a:rPr>
              <a:t>If it rains, I'll take a taxi.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  <a:buClrTx/>
            </a:pPr>
            <a:r>
              <a:rPr lang="en-US" sz="3467" kern="1200">
                <a:solidFill>
                  <a:srgbClr val="FFFFFF"/>
                </a:solidFill>
                <a:latin typeface="Quicksand"/>
                <a:ea typeface="+mn-ea"/>
                <a:cs typeface="+mn-cs"/>
              </a:rPr>
              <a:t>www.Games4esl.com</a:t>
            </a:r>
          </a:p>
        </p:txBody>
      </p:sp>
    </p:spTree>
    <p:extLst>
      <p:ext uri="{BB962C8B-B14F-4D97-AF65-F5344CB8AC3E}">
        <p14:creationId xmlns:p14="http://schemas.microsoft.com/office/powerpoint/2010/main" val="48850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6353" y="1009224"/>
            <a:ext cx="7299295" cy="3894109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51832" y="1584677"/>
            <a:ext cx="3688336" cy="2743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5800" y="229546"/>
            <a:ext cx="108204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  <a:buClrTx/>
            </a:pPr>
            <a:r>
              <a:rPr lang="en-US" sz="4267" kern="1200">
                <a:latin typeface="Quicksand Bold"/>
                <a:ea typeface="+mn-ea"/>
                <a:cs typeface="+mn-cs"/>
              </a:rPr>
              <a:t>3. Example Sentences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6039" y="5187523"/>
            <a:ext cx="8559923" cy="58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8"/>
              </a:lnSpc>
              <a:buClrTx/>
            </a:pPr>
            <a:r>
              <a:rPr lang="en-US" sz="3372" kern="1200">
                <a:solidFill>
                  <a:srgbClr val="FFFFFF"/>
                </a:solidFill>
                <a:latin typeface="Quicksand Bold"/>
                <a:ea typeface="+mn-ea"/>
                <a:cs typeface="+mn-cs"/>
              </a:rPr>
              <a:t>If I don't study, I'll fail the test.</a:t>
            </a:r>
          </a:p>
        </p:txBody>
      </p:sp>
    </p:spTree>
    <p:extLst>
      <p:ext uri="{BB962C8B-B14F-4D97-AF65-F5344CB8AC3E}">
        <p14:creationId xmlns:p14="http://schemas.microsoft.com/office/powerpoint/2010/main" val="529341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CC24F-A884-4CBA-BFDC-86375288C886}"/>
              </a:ext>
            </a:extLst>
          </p:cNvPr>
          <p:cNvSpPr txBox="1"/>
          <p:nvPr/>
        </p:nvSpPr>
        <p:spPr>
          <a:xfrm>
            <a:off x="3048000" y="31673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https://create.kahoot.it/share/first-conditional/82a17f8d-380a-44b1-9b83-05f7fcb4784b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85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810653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"/>
              </a:rPr>
              <a:t>Review Quiz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08366">
            <a:off x="-403209" y="-65194"/>
            <a:ext cx="2178019" cy="20631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172708">
            <a:off x="10671191" y="3812026"/>
            <a:ext cx="2178019" cy="20631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7167" y="2976188"/>
            <a:ext cx="8937667" cy="12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latin typeface="Open Sans"/>
              </a:rPr>
              <a:t>Choose the correct answer to make a first conditional sentence</a:t>
            </a:r>
          </a:p>
        </p:txBody>
      </p:sp>
    </p:spTree>
    <p:extLst>
      <p:ext uri="{BB962C8B-B14F-4D97-AF65-F5344CB8AC3E}">
        <p14:creationId xmlns:p14="http://schemas.microsoft.com/office/powerpoint/2010/main" val="148219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284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what is meant by a clause</a:t>
            </a:r>
            <a:r>
              <a:rPr lang="en-US" sz="1300" b="1" dirty="0">
                <a:solidFill>
                  <a:schemeClr val="dk1"/>
                </a:solidFill>
              </a:rPr>
              <a:t>?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</a:rPr>
              <a:t> a) a group of words that has a subject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 b) a group of words that has a subject and a verb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 c) a group of words that has  two subjects and a verb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rgbClr val="7B7B7B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3550" y="4158175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65" name="Google Shape;16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5950" y="4310575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it rains,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stays at home.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stay at home.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staying at home.</a:t>
            </a:r>
          </a:p>
        </p:txBody>
      </p:sp>
    </p:spTree>
    <p:extLst>
      <p:ext uri="{BB962C8B-B14F-4D97-AF65-F5344CB8AC3E}">
        <p14:creationId xmlns:p14="http://schemas.microsoft.com/office/powerpoint/2010/main" val="2149040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it rains,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stays at home.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stay at home.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staying at home.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48493" y="4182280"/>
            <a:ext cx="8888991" cy="1066261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48493" y="3240004"/>
            <a:ext cx="8888991" cy="1066261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99762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I wake up late,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lates for work.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was late for work.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be late for work.</a:t>
            </a:r>
          </a:p>
        </p:txBody>
      </p:sp>
    </p:spTree>
    <p:extLst>
      <p:ext uri="{BB962C8B-B14F-4D97-AF65-F5344CB8AC3E}">
        <p14:creationId xmlns:p14="http://schemas.microsoft.com/office/powerpoint/2010/main" val="291091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latin typeface="Open Sans Bold"/>
              </a:rPr>
              <a:t>If I wake up late,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lates for work.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was late for work.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be late for work.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28880" y="3219102"/>
            <a:ext cx="8888991" cy="1066261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8880" y="2276826"/>
            <a:ext cx="8888991" cy="1066261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2534570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 Bold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you come home late,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5663817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be angry.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am angry.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be angry.</a:t>
            </a:r>
          </a:p>
        </p:txBody>
      </p:sp>
    </p:spTree>
    <p:extLst>
      <p:ext uri="{BB962C8B-B14F-4D97-AF65-F5344CB8AC3E}">
        <p14:creationId xmlns:p14="http://schemas.microsoft.com/office/powerpoint/2010/main" val="4234969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 Bold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you come home late,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5663817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be angry.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am angry.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be angry.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32932" y="4218528"/>
            <a:ext cx="8888991" cy="1066261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32932" y="2227879"/>
            <a:ext cx="8888991" cy="1066261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1031117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 Bo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she comes to the party,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5663817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wasn't surprised.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I'll be surprised.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am surprised.</a:t>
            </a:r>
          </a:p>
        </p:txBody>
      </p:sp>
    </p:spTree>
    <p:extLst>
      <p:ext uri="{BB962C8B-B14F-4D97-AF65-F5344CB8AC3E}">
        <p14:creationId xmlns:p14="http://schemas.microsoft.com/office/powerpoint/2010/main" val="374964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 Bo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she comes to the party,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5663817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wasn't surprised.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I'll be surprised.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am surprised.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32932" y="4218528"/>
            <a:ext cx="8888991" cy="1066261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72079" y="3222816"/>
            <a:ext cx="8888991" cy="1066261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959664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 Bold"/>
              </a:rPr>
              <a:t>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I don't go to sleep early,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5663817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be tired.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am so tired.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was tired.</a:t>
            </a:r>
          </a:p>
        </p:txBody>
      </p:sp>
    </p:spTree>
    <p:extLst>
      <p:ext uri="{BB962C8B-B14F-4D97-AF65-F5344CB8AC3E}">
        <p14:creationId xmlns:p14="http://schemas.microsoft.com/office/powerpoint/2010/main" val="25869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8493" y="173397"/>
            <a:ext cx="969501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1"/>
              </a:lnSpc>
            </a:pPr>
            <a:r>
              <a:rPr lang="en-US" sz="7656">
                <a:solidFill>
                  <a:srgbClr val="FFFFFF"/>
                </a:solidFill>
                <a:latin typeface="Quicksand Bold"/>
              </a:rPr>
              <a:t>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251787"/>
            <a:ext cx="12192000" cy="606213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7167" y="1191853"/>
            <a:ext cx="8937667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latin typeface="Open Sans Bold"/>
              </a:rPr>
              <a:t>If I don't go to sleep early,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30906" y="2351864"/>
            <a:ext cx="2965849" cy="818290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2932" y="3347189"/>
            <a:ext cx="2965849" cy="818290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906" y="4342514"/>
            <a:ext cx="2965849" cy="818290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98781" y="6194637"/>
            <a:ext cx="4394439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906" y="2311006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906" y="3306331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880" y="4301655"/>
            <a:ext cx="2965849" cy="76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</a:pPr>
            <a:r>
              <a:rPr lang="en-US" sz="4667"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3666" y="3452168"/>
            <a:ext cx="5663817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will be tired.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3666" y="2456844"/>
            <a:ext cx="381955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am so tired.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3666" y="4447493"/>
            <a:ext cx="5219163" cy="5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6"/>
              </a:lnSpc>
            </a:pPr>
            <a:r>
              <a:rPr lang="en-US" sz="3168">
                <a:latin typeface="Open Sans"/>
              </a:rPr>
              <a:t>I was tired.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32932" y="4218528"/>
            <a:ext cx="8888991" cy="1066261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32932" y="2227879"/>
            <a:ext cx="8888991" cy="1066261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179045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284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what is meant by a clause</a:t>
            </a:r>
            <a:r>
              <a:rPr lang="en-US" sz="1300" b="1" dirty="0">
                <a:solidFill>
                  <a:schemeClr val="dk1"/>
                </a:solidFill>
              </a:rPr>
              <a:t>?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</a:rPr>
              <a:t> a) a group of words that has a subject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</a:rPr>
              <a:t>b) a group of words that has a subject and a verb</a:t>
            </a:r>
            <a:b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lang="en-US" sz="1100" dirty="0">
                <a:solidFill>
                  <a:schemeClr val="dk1"/>
                </a:solidFill>
              </a:rPr>
              <a:t> c) a group of words that has  two subjects and a verb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rgbClr val="7B7B7B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3550" y="4158175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65" name="Google Shape;16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5950" y="4310575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26039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5065B-5738-4F98-B7BE-7551F4B57B87}"/>
              </a:ext>
            </a:extLst>
          </p:cNvPr>
          <p:cNvSpPr txBox="1"/>
          <p:nvPr/>
        </p:nvSpPr>
        <p:spPr>
          <a:xfrm>
            <a:off x="2477395" y="1413132"/>
            <a:ext cx="67220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What will your parents do if you fail your Math exam?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Remote Learning Buzzers and Scoreboards ...">
            <a:extLst>
              <a:ext uri="{FF2B5EF4-FFF2-40B4-BE49-F238E27FC236}">
                <a16:creationId xmlns:a16="http://schemas.microsoft.com/office/drawing/2014/main" id="{7F6341FF-1FE8-4B0E-A407-7DB80369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67176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0728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6601" y="958842"/>
            <a:ext cx="3889192" cy="2729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080713" y="568375"/>
            <a:ext cx="6425487" cy="73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1"/>
              </a:lnSpc>
            </a:pPr>
            <a:r>
              <a:rPr lang="en-US" sz="5068">
                <a:latin typeface="Quicksand Bold"/>
              </a:rPr>
              <a:t>In This Lesson: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80713" y="1756763"/>
            <a:ext cx="6644148" cy="3617275"/>
            <a:chOff x="0" y="0"/>
            <a:chExt cx="4514881" cy="2458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4881" cy="2458038"/>
            </a:xfrm>
            <a:custGeom>
              <a:avLst/>
              <a:gdLst/>
              <a:ahLst/>
              <a:cxnLst/>
              <a:rect l="l" t="t" r="r" b="b"/>
              <a:pathLst>
                <a:path w="4514881" h="2458038">
                  <a:moveTo>
                    <a:pt x="4390421" y="2458038"/>
                  </a:moveTo>
                  <a:lnTo>
                    <a:pt x="124460" y="2458038"/>
                  </a:lnTo>
                  <a:cubicBezTo>
                    <a:pt x="55880" y="2458038"/>
                    <a:pt x="0" y="2402158"/>
                    <a:pt x="0" y="23335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90421" y="0"/>
                  </a:lnTo>
                  <a:cubicBezTo>
                    <a:pt x="4459001" y="0"/>
                    <a:pt x="4514881" y="55880"/>
                    <a:pt x="4514881" y="124460"/>
                  </a:cubicBezTo>
                  <a:lnTo>
                    <a:pt x="4514881" y="2333578"/>
                  </a:lnTo>
                  <a:cubicBezTo>
                    <a:pt x="4514881" y="2402158"/>
                    <a:pt x="4459001" y="2458038"/>
                    <a:pt x="4390421" y="24580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080713" y="2066924"/>
            <a:ext cx="6425487" cy="228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3206" lvl="1" indent="-495325">
              <a:lnSpc>
                <a:spcPts val="4587"/>
              </a:lnSpc>
              <a:buFont typeface="+mj-lt"/>
              <a:buAutoNum type="arabicPeriod"/>
            </a:pPr>
            <a:r>
              <a:rPr lang="en-US" sz="2400" dirty="0">
                <a:latin typeface="Quicksand Bold"/>
              </a:rPr>
              <a:t>What is the first conditional?</a:t>
            </a:r>
          </a:p>
          <a:p>
            <a:pPr marL="783206" lvl="1" indent="-495325">
              <a:lnSpc>
                <a:spcPts val="4587"/>
              </a:lnSpc>
              <a:buFont typeface="+mj-lt"/>
              <a:buAutoNum type="arabicPeriod"/>
            </a:pPr>
            <a:r>
              <a:rPr lang="en-US" sz="2400" dirty="0">
                <a:latin typeface="Quicksand Bold"/>
              </a:rPr>
              <a:t>How to form first conditional sentences.</a:t>
            </a:r>
          </a:p>
          <a:p>
            <a:pPr marL="783206" lvl="1" indent="-495325">
              <a:lnSpc>
                <a:spcPts val="4587"/>
              </a:lnSpc>
              <a:buFont typeface="+mj-lt"/>
              <a:buAutoNum type="arabicPeriod"/>
            </a:pPr>
            <a:r>
              <a:rPr lang="en-US" sz="2400" dirty="0">
                <a:latin typeface="Quicksand Bold"/>
              </a:rPr>
              <a:t>First conditional example sentences</a:t>
            </a:r>
          </a:p>
          <a:p>
            <a:pPr marL="783206" lvl="1" indent="-495325">
              <a:lnSpc>
                <a:spcPts val="4587"/>
              </a:lnSpc>
              <a:buFont typeface="+mj-lt"/>
              <a:buAutoNum type="arabicPeriod"/>
            </a:pPr>
            <a:r>
              <a:rPr lang="en-US" sz="2400" dirty="0">
                <a:latin typeface="Quicksand Bold"/>
              </a:rPr>
              <a:t>Review Quiz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461" y="1556924"/>
            <a:ext cx="3249757" cy="50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5800" y="1987137"/>
            <a:ext cx="10820400" cy="3556401"/>
            <a:chOff x="0" y="0"/>
            <a:chExt cx="8732589" cy="287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02165" y="2199001"/>
            <a:ext cx="10449795" cy="99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712">
                <a:latin typeface="Quicksand"/>
              </a:rPr>
              <a:t>First conditional sentences are used to talk about </a:t>
            </a:r>
            <a:r>
              <a:rPr lang="en-US" sz="2712">
                <a:solidFill>
                  <a:srgbClr val="FF1616"/>
                </a:solidFill>
                <a:latin typeface="Quicksand"/>
              </a:rPr>
              <a:t>future</a:t>
            </a:r>
            <a:r>
              <a:rPr lang="en-US" sz="2712">
                <a:latin typeface="Quicksand"/>
              </a:rPr>
              <a:t> things which </a:t>
            </a:r>
            <a:r>
              <a:rPr lang="en-US" sz="2712">
                <a:solidFill>
                  <a:srgbClr val="FF1616"/>
                </a:solidFill>
                <a:latin typeface="Quicksand"/>
              </a:rPr>
              <a:t>might happen</a:t>
            </a:r>
            <a:r>
              <a:rPr lang="en-US" sz="2712">
                <a:latin typeface="Quicksand"/>
              </a:rPr>
              <a:t> that we believe are </a:t>
            </a:r>
            <a:r>
              <a:rPr lang="en-US" sz="2712">
                <a:solidFill>
                  <a:srgbClr val="FF1616"/>
                </a:solidFill>
                <a:latin typeface="Quicksand"/>
              </a:rPr>
              <a:t>real and possible</a:t>
            </a:r>
            <a:r>
              <a:rPr lang="en-US" sz="2712">
                <a:latin typeface="Quicksan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6155" y="850124"/>
            <a:ext cx="949036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10" lvl="1" algn="ctr">
              <a:lnSpc>
                <a:spcPts val="5120"/>
              </a:lnSpc>
            </a:pPr>
            <a:r>
              <a:rPr lang="en-US" sz="4267" dirty="0">
                <a:latin typeface="Quicksand Bold"/>
              </a:rPr>
              <a:t>1. What Is The First Conditional?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8781" y="6194637"/>
            <a:ext cx="4394439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3228" y="4611974"/>
            <a:ext cx="10418732" cy="61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5"/>
              </a:lnSpc>
            </a:pPr>
            <a:r>
              <a:rPr lang="en-US" sz="3543">
                <a:latin typeface="Quicksand Bold"/>
              </a:rPr>
              <a:t>"If it doesn't rain tomorrow, I'll go to the park."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8781" y="3988461"/>
            <a:ext cx="4225115" cy="32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1887">
                <a:latin typeface="Quicksand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5299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1139" y="526897"/>
            <a:ext cx="108204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>
                <a:latin typeface="Quicksand Bold"/>
              </a:rPr>
              <a:t>2. How To Form First Conditional Sentences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85800" y="1987137"/>
            <a:ext cx="10820400" cy="3556401"/>
            <a:chOff x="0" y="0"/>
            <a:chExt cx="8732589" cy="287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02165" y="2199001"/>
            <a:ext cx="10449795" cy="152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712">
                <a:latin typeface="Quicksand"/>
              </a:rPr>
              <a:t>First conditional sentences are made up of an '</a:t>
            </a:r>
            <a:r>
              <a:rPr lang="en-US" sz="2712">
                <a:solidFill>
                  <a:srgbClr val="FF1616"/>
                </a:solidFill>
                <a:latin typeface="Quicksand Bold"/>
              </a:rPr>
              <a:t>if clause</a:t>
            </a:r>
            <a:r>
              <a:rPr lang="en-US" sz="2712">
                <a:latin typeface="Quicksand"/>
              </a:rPr>
              <a:t>' and a '</a:t>
            </a:r>
            <a:r>
              <a:rPr lang="en-US" sz="2712">
                <a:solidFill>
                  <a:srgbClr val="5E17EB"/>
                </a:solidFill>
                <a:latin typeface="Quicksand Bold"/>
              </a:rPr>
              <a:t>main clause</a:t>
            </a:r>
            <a:r>
              <a:rPr lang="en-US" sz="2712">
                <a:latin typeface="Quicksand"/>
              </a:rPr>
              <a:t>'. The 'if clause' has the </a:t>
            </a:r>
            <a:r>
              <a:rPr lang="en-US" sz="2712">
                <a:latin typeface="Quicksand Bold"/>
              </a:rPr>
              <a:t>present simple tense</a:t>
            </a:r>
            <a:r>
              <a:rPr lang="en-US" sz="2712">
                <a:latin typeface="Quicksand"/>
              </a:rPr>
              <a:t>. The 'main clause' has the </a:t>
            </a:r>
            <a:r>
              <a:rPr lang="en-US" sz="2712">
                <a:latin typeface="Quicksand Bold"/>
              </a:rPr>
              <a:t>future simple tense with will</a:t>
            </a:r>
            <a:r>
              <a:rPr lang="en-US" sz="2712">
                <a:latin typeface="Quicksan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8781" y="6194637"/>
            <a:ext cx="4394439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98781" y="3988461"/>
            <a:ext cx="4225115" cy="32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1887">
                <a:latin typeface="Quicksand"/>
              </a:rPr>
              <a:t>Example: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3228" y="4611974"/>
            <a:ext cx="10418732" cy="61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5"/>
              </a:lnSpc>
            </a:pPr>
            <a:r>
              <a:rPr lang="en-US" sz="3543">
                <a:latin typeface="Quicksand Bold"/>
              </a:rPr>
              <a:t>"</a:t>
            </a:r>
            <a:r>
              <a:rPr lang="en-US" sz="3543">
                <a:solidFill>
                  <a:srgbClr val="FF1616"/>
                </a:solidFill>
                <a:latin typeface="Quicksand Bold"/>
              </a:rPr>
              <a:t>If it doesn't rain tomorrow</a:t>
            </a:r>
            <a:r>
              <a:rPr lang="en-US" sz="3543">
                <a:latin typeface="Quicksand Bold"/>
              </a:rPr>
              <a:t>, </a:t>
            </a:r>
            <a:r>
              <a:rPr lang="en-US" sz="3543">
                <a:solidFill>
                  <a:srgbClr val="5E17EB"/>
                </a:solidFill>
                <a:latin typeface="Quicksand Bold"/>
              </a:rPr>
              <a:t>I'll go to the park.</a:t>
            </a:r>
            <a:r>
              <a:rPr lang="en-US" sz="3543">
                <a:latin typeface="Quicksand Bold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4320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rst Conditional - English Grammar">
            <a:extLst>
              <a:ext uri="{FF2B5EF4-FFF2-40B4-BE49-F238E27FC236}">
                <a16:creationId xmlns:a16="http://schemas.microsoft.com/office/drawing/2014/main" id="{2373EE8E-BB96-42DC-8087-B4C2106F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1471</Words>
  <Application>Microsoft Office PowerPoint</Application>
  <PresentationFormat>Widescreen</PresentationFormat>
  <Paragraphs>282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Calibri</vt:lpstr>
      <vt:lpstr>Open Sans Bold</vt:lpstr>
      <vt:lpstr>Quicksand</vt:lpstr>
      <vt:lpstr>Arial</vt:lpstr>
      <vt:lpstr>Comic Sans MS</vt:lpstr>
      <vt:lpstr>Helvetica Neue</vt:lpstr>
      <vt:lpstr>Open Sans</vt:lpstr>
      <vt:lpstr>Helvetica Neue Light</vt:lpstr>
      <vt:lpstr>Quicksand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HAMZEH ADNAN MAHMOUD HUSSEIN</cp:lastModifiedBy>
  <cp:revision>16</cp:revision>
  <dcterms:created xsi:type="dcterms:W3CDTF">2019-06-13T08:00:41Z</dcterms:created>
  <dcterms:modified xsi:type="dcterms:W3CDTF">2025-11-29T12:29:52Z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