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56" r:id="rId2"/>
    <p:sldId id="257" r:id="rId3"/>
    <p:sldId id="300" r:id="rId4"/>
    <p:sldId id="301" r:id="rId5"/>
    <p:sldId id="302" r:id="rId6"/>
    <p:sldId id="303" r:id="rId7"/>
    <p:sldId id="304" r:id="rId8"/>
    <p:sldId id="305" r:id="rId9"/>
    <p:sldId id="271" r:id="rId10"/>
    <p:sldId id="306" r:id="rId11"/>
    <p:sldId id="307" r:id="rId12"/>
    <p:sldId id="30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1"/>
    <a:srgbClr val="1A1A1A"/>
    <a:srgbClr val="CF0000"/>
    <a:srgbClr val="ED13BE"/>
    <a:srgbClr val="219C9F"/>
    <a:srgbClr val="A02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6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4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3010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21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3061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28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53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4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0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8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4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6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9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3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5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12/1/2025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9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9DB1B-2B0B-414D-BEC7-695FBD22E9BA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8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E30A7B-FD46-1407-E8A7-BE8D4083EE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087" t="20082" r="25326" b="42412"/>
          <a:stretch/>
        </p:blipFill>
        <p:spPr>
          <a:xfrm>
            <a:off x="7563729" y="0"/>
            <a:ext cx="4628271" cy="68579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0AF713-8167-42F5-EA88-EE737364D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19" y="0"/>
            <a:ext cx="6664036" cy="659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5173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469D0B7-5EC9-C582-A595-B479803A2890}"/>
              </a:ext>
            </a:extLst>
          </p:cNvPr>
          <p:cNvSpPr/>
          <p:nvPr/>
        </p:nvSpPr>
        <p:spPr>
          <a:xfrm>
            <a:off x="3445565" y="180109"/>
            <a:ext cx="5300870" cy="8714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أَفهمُ الْمقروءَ وَ أُحلّلُهُ صفحة129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BFB79-2070-9D5F-A2DD-30630F3F61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68" y="1051596"/>
            <a:ext cx="8933635" cy="4628767"/>
          </a:xfrm>
          <a:prstGeom prst="rect">
            <a:avLst/>
          </a:prstGeom>
        </p:spPr>
      </p:pic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7C86BD44-C8F7-3D92-0348-0E5FF0960CDE}"/>
              </a:ext>
            </a:extLst>
          </p:cNvPr>
          <p:cNvSpPr/>
          <p:nvPr/>
        </p:nvSpPr>
        <p:spPr>
          <a:xfrm>
            <a:off x="7813964" y="3214255"/>
            <a:ext cx="290945" cy="512618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7BD0CCCE-06D7-5445-89DE-9AF6F75091C7}"/>
              </a:ext>
            </a:extLst>
          </p:cNvPr>
          <p:cNvSpPr/>
          <p:nvPr/>
        </p:nvSpPr>
        <p:spPr>
          <a:xfrm>
            <a:off x="7813964" y="4087092"/>
            <a:ext cx="290945" cy="512618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37A837-375A-96F2-F17A-BA2678370A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8" t="27865" r="15473" b="61060"/>
          <a:stretch>
            <a:fillRect/>
          </a:stretch>
        </p:blipFill>
        <p:spPr>
          <a:xfrm>
            <a:off x="7620000" y="4959929"/>
            <a:ext cx="678872" cy="51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02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85A14-45B0-144F-3FBD-C4AE13660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E4D342-B956-AEF5-9E3C-0BC2DA5689B4}"/>
              </a:ext>
            </a:extLst>
          </p:cNvPr>
          <p:cNvSpPr/>
          <p:nvPr/>
        </p:nvSpPr>
        <p:spPr>
          <a:xfrm>
            <a:off x="3445565" y="180109"/>
            <a:ext cx="5300870" cy="8714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أَفهمُ الْمقروءَ وَ أُحلّلُهُ صفحة129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982A41-6BC9-5D77-9967-BD78D9CD16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62" y="1285398"/>
            <a:ext cx="9337962" cy="20241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AEE1C4-A781-E4CA-6B81-A5EE5436EC3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91" y="3309510"/>
            <a:ext cx="8239105" cy="35484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00AE8E-0D00-C006-3870-C880A6586CC6}"/>
              </a:ext>
            </a:extLst>
          </p:cNvPr>
          <p:cNvSpPr txBox="1"/>
          <p:nvPr/>
        </p:nvSpPr>
        <p:spPr>
          <a:xfrm>
            <a:off x="238991" y="1888167"/>
            <a:ext cx="61029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1600" b="1" kern="100" dirty="0">
                <a:solidFill>
                  <a:srgbClr val="CF0000"/>
                </a:solidFill>
              </a:rPr>
              <a:t>عندما اتصلت الأم برامز وسلمى وأخبرتهما أن يستعدّا لمساعدتها في حمل الأكياس</a:t>
            </a:r>
            <a:endParaRPr lang="en-US" sz="1600" dirty="0">
              <a:solidFill>
                <a:srgbClr val="C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40239-F2BE-08A1-EE88-BF8965FA7E9B}"/>
              </a:ext>
            </a:extLst>
          </p:cNvPr>
          <p:cNvSpPr txBox="1"/>
          <p:nvPr/>
        </p:nvSpPr>
        <p:spPr>
          <a:xfrm>
            <a:off x="-387928" y="2706743"/>
            <a:ext cx="6276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000" b="1" dirty="0">
                <a:solidFill>
                  <a:srgbClr val="C00000"/>
                </a:solidFill>
              </a:rPr>
              <a:t>عندما قصدت الشرطة لإخبارهم بالمكالمة الغريبة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81C8C4-58C2-5FD5-DE14-81EF7AFD08E6}"/>
              </a:ext>
            </a:extLst>
          </p:cNvPr>
          <p:cNvSpPr/>
          <p:nvPr/>
        </p:nvSpPr>
        <p:spPr>
          <a:xfrm>
            <a:off x="346364" y="6096000"/>
            <a:ext cx="7994071" cy="761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b="1" dirty="0">
                <a:solidFill>
                  <a:srgbClr val="212121"/>
                </a:solidFill>
              </a:rPr>
              <a:t>كلاهما يبين دور الشرطة في نشر الهدوء والطمأنينة والأمن في نفوس الناس.</a:t>
            </a:r>
            <a:endParaRPr lang="en-US" b="1"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24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AC14FB-E2E2-789F-1C83-E279BB93A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3127" y="2049752"/>
            <a:ext cx="10904660" cy="4808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FB5AFD-08E5-11B2-0D01-9E19E299E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84" y="63786"/>
            <a:ext cx="9706452" cy="15655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0C2ADA-89CF-C0E2-3921-360F552AA420}"/>
              </a:ext>
            </a:extLst>
          </p:cNvPr>
          <p:cNvSpPr/>
          <p:nvPr/>
        </p:nvSpPr>
        <p:spPr>
          <a:xfrm>
            <a:off x="775855" y="1268412"/>
            <a:ext cx="8465895" cy="63658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التعامل مع التقنيات الحديثة بحذر، وعدم نقل تفاصيل حياتنا للغرباء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44320A-F76F-6BE0-0C33-3E3678933FE3}"/>
              </a:ext>
            </a:extLst>
          </p:cNvPr>
          <p:cNvSpPr/>
          <p:nvPr/>
        </p:nvSpPr>
        <p:spPr>
          <a:xfrm>
            <a:off x="4710545" y="4738255"/>
            <a:ext cx="1579419" cy="748145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المكالمة الغريبة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C3FBB1-3EEA-14EF-51EF-7F01BB33E4E7}"/>
              </a:ext>
            </a:extLst>
          </p:cNvPr>
          <p:cNvSpPr/>
          <p:nvPr/>
        </p:nvSpPr>
        <p:spPr>
          <a:xfrm>
            <a:off x="6858000" y="3429000"/>
            <a:ext cx="3768436" cy="12684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الزمان: في الصباح ، ويوم السبت</a:t>
            </a:r>
          </a:p>
          <a:p>
            <a:pPr algn="ctr"/>
            <a:r>
              <a:rPr lang="ar-J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المكان: المنزل، مركز الشرطة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706B28-57D3-8EA8-B43F-2B31FD2FD9DE}"/>
              </a:ext>
            </a:extLst>
          </p:cNvPr>
          <p:cNvSpPr/>
          <p:nvPr/>
        </p:nvSpPr>
        <p:spPr>
          <a:xfrm>
            <a:off x="221673" y="3429000"/>
            <a:ext cx="3768436" cy="12684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إخبار رامز تفاصيل بيته للغرباء على الهاتف.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531923-A0B5-6B68-AFB8-DD275AB8F1AE}"/>
              </a:ext>
            </a:extLst>
          </p:cNvPr>
          <p:cNvSpPr/>
          <p:nvPr/>
        </p:nvSpPr>
        <p:spPr>
          <a:xfrm>
            <a:off x="6671530" y="5334000"/>
            <a:ext cx="3768436" cy="12684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رامز، سلمى، الأم، رجال الشرطة، اللّصوص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B63A1D-C6A3-DAF3-4202-AC583A806FE3}"/>
              </a:ext>
            </a:extLst>
          </p:cNvPr>
          <p:cNvSpPr/>
          <p:nvPr/>
        </p:nvSpPr>
        <p:spPr>
          <a:xfrm>
            <a:off x="677335" y="5334000"/>
            <a:ext cx="3768436" cy="15786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إخبار الأم بأمر المكالمة الغريبة للشرطة.</a:t>
            </a:r>
          </a:p>
          <a:p>
            <a:pPr algn="ctr"/>
            <a:r>
              <a:rPr lang="ar-J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إلقاء الشرطة القبض على اللصوص من خلال نصب كمين لهم يوم السبت</a:t>
            </a:r>
          </a:p>
        </p:txBody>
      </p:sp>
    </p:spTree>
    <p:extLst>
      <p:ext uri="{BB962C8B-B14F-4D97-AF65-F5344CB8AC3E}">
        <p14:creationId xmlns:p14="http://schemas.microsoft.com/office/powerpoint/2010/main" val="207749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22D3F2F7-CEE4-A522-D7D1-05D8D7A4B13F}"/>
              </a:ext>
            </a:extLst>
          </p:cNvPr>
          <p:cNvSpPr txBox="1">
            <a:spLocks/>
          </p:cNvSpPr>
          <p:nvPr/>
        </p:nvSpPr>
        <p:spPr>
          <a:xfrm>
            <a:off x="429343" y="380445"/>
            <a:ext cx="5208104" cy="25187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الوحدة </a:t>
            </a:r>
            <a:r>
              <a:rPr lang="ar-JO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الخامسة </a:t>
            </a:r>
            <a:r>
              <a:rPr lang="ar-SA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endParaRPr lang="ar-JO" sz="8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ctr">
              <a:buNone/>
            </a:pPr>
            <a:r>
              <a:rPr lang="ar-JO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أنا والإعلام</a:t>
            </a:r>
            <a:r>
              <a:rPr lang="ar-SA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ar-JO" sz="8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FD5DA51-46E6-DE04-4DCC-3A7700F2C5E7}"/>
              </a:ext>
            </a:extLst>
          </p:cNvPr>
          <p:cNvSpPr txBox="1">
            <a:spLocks/>
          </p:cNvSpPr>
          <p:nvPr/>
        </p:nvSpPr>
        <p:spPr>
          <a:xfrm>
            <a:off x="156320" y="3506756"/>
            <a:ext cx="6778870" cy="29707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JO" sz="8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الدّرس الثّالث :</a:t>
            </a:r>
            <a:br>
              <a:rPr lang="ar-JO" sz="8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JO" sz="80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أقرأُ بطلاقةٍ وفَهْم</a:t>
            </a:r>
          </a:p>
          <a:p>
            <a:pPr algn="ctr"/>
            <a:r>
              <a:rPr lang="ar-JO" sz="8000" b="1" dirty="0">
                <a:solidFill>
                  <a:srgbClr val="1A1A1A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المكالمة الغريبة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6E20FB-0589-B07E-E7E5-7D6D3C551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578" y="1"/>
            <a:ext cx="6444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1087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A43D-AB70-ABAB-FC6A-8D2F16BF9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982" y="166254"/>
            <a:ext cx="5339310" cy="1320800"/>
          </a:xfrm>
        </p:spPr>
        <p:txBody>
          <a:bodyPr/>
          <a:lstStyle/>
          <a:p>
            <a:pPr algn="r"/>
            <a:r>
              <a:rPr lang="ar-JO" b="1" dirty="0">
                <a:solidFill>
                  <a:schemeClr val="tx1"/>
                </a:solidFill>
              </a:rPr>
              <a:t>الأفكار الرئيسة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F43064-9F46-B31E-1E7E-1055DEDAC3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21" r="988"/>
          <a:stretch>
            <a:fillRect/>
          </a:stretch>
        </p:blipFill>
        <p:spPr>
          <a:xfrm>
            <a:off x="1677216" y="955964"/>
            <a:ext cx="7688457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5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44EE9F-3A95-D1C5-8805-C1ADEC806B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3855"/>
            <a:ext cx="457301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JO" sz="2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نوع الفنّ الأدبيّ لنصّ " الْمكالمة الغريبة": </a:t>
            </a:r>
          </a:p>
          <a:p>
            <a:pPr algn="ctr"/>
            <a:r>
              <a:rPr lang="ar-JO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قصة قصيرة</a:t>
            </a:r>
            <a:endParaRPr lang="en-US" sz="28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A39787-CAF6-AF7E-D141-1CB36AD36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807" y="13855"/>
            <a:ext cx="7047648" cy="12469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6E721A-A0FE-0A4B-FA09-178734A77D67}"/>
              </a:ext>
            </a:extLst>
          </p:cNvPr>
          <p:cNvSpPr/>
          <p:nvPr/>
        </p:nvSpPr>
        <p:spPr>
          <a:xfrm>
            <a:off x="5749636" y="1260764"/>
            <a:ext cx="6303818" cy="50430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5C0C81-D841-1FF5-DCA5-A6516157DD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81" y="1260764"/>
            <a:ext cx="6470073" cy="471647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D1BF310-3587-FED2-203B-FFE3791A14DE}"/>
              </a:ext>
            </a:extLst>
          </p:cNvPr>
          <p:cNvSpPr/>
          <p:nvPr/>
        </p:nvSpPr>
        <p:spPr>
          <a:xfrm>
            <a:off x="11679382" y="1260764"/>
            <a:ext cx="374072" cy="5264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dirty="0"/>
              <a:t>1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54F891-AB44-522C-36C7-20D69C6C5D96}"/>
              </a:ext>
            </a:extLst>
          </p:cNvPr>
          <p:cNvSpPr/>
          <p:nvPr/>
        </p:nvSpPr>
        <p:spPr>
          <a:xfrm>
            <a:off x="11644746" y="2489856"/>
            <a:ext cx="374072" cy="5264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dirty="0"/>
              <a:t>2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08C112-D93C-E77B-9F50-F99E013E3DAA}"/>
              </a:ext>
            </a:extLst>
          </p:cNvPr>
          <p:cNvSpPr/>
          <p:nvPr/>
        </p:nvSpPr>
        <p:spPr>
          <a:xfrm>
            <a:off x="11644746" y="4710545"/>
            <a:ext cx="374072" cy="5264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dirty="0"/>
              <a:t>3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AC4AF9-8D5C-0594-BD95-110C335CFF45}"/>
              </a:ext>
            </a:extLst>
          </p:cNvPr>
          <p:cNvSpPr/>
          <p:nvPr/>
        </p:nvSpPr>
        <p:spPr>
          <a:xfrm>
            <a:off x="-2" y="973299"/>
            <a:ext cx="4573010" cy="11184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*الشّخصيّات الواردة في النص؟</a:t>
            </a:r>
          </a:p>
          <a:p>
            <a:pPr algn="ctr"/>
            <a:r>
              <a:rPr lang="ar-JO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رامز ، سلمى، الفتاة صاحبة الصوت الرقيق</a:t>
            </a:r>
          </a:p>
          <a:p>
            <a:pPr algn="ctr"/>
            <a:r>
              <a:rPr lang="ar-JO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91E167-D45A-09B0-DA37-AA0521CA893B}"/>
              </a:ext>
            </a:extLst>
          </p:cNvPr>
          <p:cNvSpPr/>
          <p:nvPr/>
        </p:nvSpPr>
        <p:spPr>
          <a:xfrm>
            <a:off x="2712997" y="2220207"/>
            <a:ext cx="1860012" cy="6908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b="1" dirty="0">
                <a:solidFill>
                  <a:schemeClr val="tx1"/>
                </a:solidFill>
              </a:rPr>
              <a:t>برفق: بلطف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455235-AD18-B024-162B-F8CD8CA8DD93}"/>
              </a:ext>
            </a:extLst>
          </p:cNvPr>
          <p:cNvSpPr/>
          <p:nvPr/>
        </p:nvSpPr>
        <p:spPr>
          <a:xfrm>
            <a:off x="687739" y="2220206"/>
            <a:ext cx="1860012" cy="6908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b="1" dirty="0">
                <a:solidFill>
                  <a:schemeClr val="tx1"/>
                </a:solidFill>
              </a:rPr>
              <a:t>يرتسم: يظهر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9A77AB-C8AE-A446-0A12-42C8CAF7766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90" t="36889" r="5198" b="34576"/>
          <a:stretch>
            <a:fillRect/>
          </a:stretch>
        </p:blipFill>
        <p:spPr>
          <a:xfrm>
            <a:off x="69273" y="3214255"/>
            <a:ext cx="5320145" cy="20227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D82EB6-11F1-A307-303A-1B99CB77861B}"/>
              </a:ext>
            </a:extLst>
          </p:cNvPr>
          <p:cNvSpPr txBox="1"/>
          <p:nvPr/>
        </p:nvSpPr>
        <p:spPr>
          <a:xfrm>
            <a:off x="997527" y="3602182"/>
            <a:ext cx="3782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>
                <a:solidFill>
                  <a:srgbClr val="C00000"/>
                </a:solidFill>
              </a:rPr>
              <a:t>يلعبان في حديقة المنزل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C1798C-72E7-9859-7DA7-6333F218FC98}"/>
              </a:ext>
            </a:extLst>
          </p:cNvPr>
          <p:cNvSpPr txBox="1"/>
          <p:nvPr/>
        </p:nvSpPr>
        <p:spPr>
          <a:xfrm>
            <a:off x="173182" y="4308764"/>
            <a:ext cx="2860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000" b="1" dirty="0">
                <a:solidFill>
                  <a:srgbClr val="C00000"/>
                </a:solidFill>
              </a:rPr>
              <a:t>صوت جرس الهاتف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05AA3B-39DC-1D58-A449-4F002BA24461}"/>
              </a:ext>
            </a:extLst>
          </p:cNvPr>
          <p:cNvSpPr/>
          <p:nvPr/>
        </p:nvSpPr>
        <p:spPr>
          <a:xfrm>
            <a:off x="69272" y="4835236"/>
            <a:ext cx="5645728" cy="7897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b="1" dirty="0">
                <a:solidFill>
                  <a:srgbClr val="1A1A1A"/>
                </a:solidFill>
              </a:rPr>
              <a:t>ما هي الجائزة الّتي أخبر بها صاحب الصوت الرَّقيق؟</a:t>
            </a:r>
            <a:endParaRPr lang="ar-JO" b="1" dirty="0">
              <a:solidFill>
                <a:srgbClr val="1A1A1A"/>
              </a:solidFill>
            </a:endParaRPr>
          </a:p>
          <a:p>
            <a:pPr algn="r" rtl="1"/>
            <a:r>
              <a:rPr lang="ar-JO" b="1" dirty="0">
                <a:solidFill>
                  <a:srgbClr val="CF0000"/>
                </a:solidFill>
              </a:rPr>
              <a:t>            سيّارة جديدة</a:t>
            </a:r>
            <a:endParaRPr lang="ar-SA" b="1" dirty="0">
              <a:solidFill>
                <a:srgbClr val="C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F349E0-D2CB-BA62-3FCE-A75AC2F1B9D3}"/>
              </a:ext>
            </a:extLst>
          </p:cNvPr>
          <p:cNvSpPr/>
          <p:nvPr/>
        </p:nvSpPr>
        <p:spPr>
          <a:xfrm>
            <a:off x="173182" y="5777345"/>
            <a:ext cx="5036127" cy="7081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r" rtl="1">
              <a:lnSpc>
                <a:spcPct val="115000"/>
              </a:lnSpc>
              <a:spcAft>
                <a:spcPts val="0"/>
              </a:spcAft>
            </a:pPr>
            <a:r>
              <a:rPr lang="ar-SA" b="1" kern="100" dirty="0">
                <a:solidFill>
                  <a:srgbClr val="1A1A1A"/>
                </a:solidFill>
              </a:rPr>
              <a:t>ماذا طلب</a:t>
            </a:r>
            <a:r>
              <a:rPr lang="ar-JO" b="1" kern="100" dirty="0">
                <a:solidFill>
                  <a:srgbClr val="1A1A1A"/>
                </a:solidFill>
              </a:rPr>
              <a:t>ت</a:t>
            </a:r>
            <a:r>
              <a:rPr lang="ar-SA" b="1" kern="100" dirty="0">
                <a:solidFill>
                  <a:srgbClr val="1A1A1A"/>
                </a:solidFill>
              </a:rPr>
              <a:t> </a:t>
            </a:r>
            <a:r>
              <a:rPr lang="ar-JO" b="1" kern="100" dirty="0">
                <a:solidFill>
                  <a:srgbClr val="1A1A1A"/>
                </a:solidFill>
              </a:rPr>
              <a:t>الفتاة </a:t>
            </a:r>
            <a:r>
              <a:rPr lang="ar-SA" b="1" kern="100" dirty="0">
                <a:solidFill>
                  <a:srgbClr val="1A1A1A"/>
                </a:solidFill>
              </a:rPr>
              <a:t>من رامز على الهاتف؟</a:t>
            </a:r>
            <a:endParaRPr lang="ar-JO" b="1" kern="100" dirty="0">
              <a:solidFill>
                <a:srgbClr val="1A1A1A"/>
              </a:solidFill>
            </a:endParaRPr>
          </a:p>
          <a:p>
            <a:pPr marL="228600" algn="r" rtl="1">
              <a:lnSpc>
                <a:spcPct val="115000"/>
              </a:lnSpc>
              <a:spcAft>
                <a:spcPts val="0"/>
              </a:spcAft>
            </a:pPr>
            <a:r>
              <a:rPr lang="ar-JO" b="1" kern="100" dirty="0">
                <a:solidFill>
                  <a:srgbClr val="CF0000"/>
                </a:solidFill>
              </a:rPr>
              <a:t>طلبت عنوان المنزل بالتفصيل</a:t>
            </a:r>
            <a:endParaRPr lang="ar-SA" b="1" kern="100" dirty="0">
              <a:solidFill>
                <a:srgbClr val="C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84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FB0F06-E71E-100D-E0E2-AF1A987D911B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A0EF75-FD2A-9FC1-4ED8-D9C343CA0A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43"/>
          <a:stretch>
            <a:fillRect/>
          </a:stretch>
        </p:blipFill>
        <p:spPr>
          <a:xfrm>
            <a:off x="6096000" y="152400"/>
            <a:ext cx="6096000" cy="2944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ADCA5A-D8FD-DC17-B3C2-4CC898ABF8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2" r="902" b="32806"/>
          <a:stretch>
            <a:fillRect/>
          </a:stretch>
        </p:blipFill>
        <p:spPr>
          <a:xfrm>
            <a:off x="5915891" y="3248891"/>
            <a:ext cx="6276109" cy="26808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5EE455-D4F9-5D5E-EB93-58CEBB1D6090}"/>
              </a:ext>
            </a:extLst>
          </p:cNvPr>
          <p:cNvSpPr/>
          <p:nvPr/>
        </p:nvSpPr>
        <p:spPr>
          <a:xfrm>
            <a:off x="11887200" y="540327"/>
            <a:ext cx="304800" cy="5264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4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1891DD-2E62-83E7-5177-C23AA94B19B0}"/>
              </a:ext>
            </a:extLst>
          </p:cNvPr>
          <p:cNvSpPr/>
          <p:nvPr/>
        </p:nvSpPr>
        <p:spPr>
          <a:xfrm>
            <a:off x="11887200" y="3429000"/>
            <a:ext cx="304800" cy="5264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5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4ADD66-E59F-C40B-221E-25FA2619CB4E}"/>
              </a:ext>
            </a:extLst>
          </p:cNvPr>
          <p:cNvSpPr/>
          <p:nvPr/>
        </p:nvSpPr>
        <p:spPr>
          <a:xfrm>
            <a:off x="3775364" y="152399"/>
            <a:ext cx="2230582" cy="6511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tx1"/>
                </a:solidFill>
              </a:rPr>
              <a:t>الآجال: الأوقات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A10348-D2B9-93C9-E42B-ABE0A7453B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37" t="38840" r="2693" b="30943"/>
          <a:stretch>
            <a:fillRect/>
          </a:stretch>
        </p:blipFill>
        <p:spPr>
          <a:xfrm>
            <a:off x="256310" y="935181"/>
            <a:ext cx="5749636" cy="2161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C5C7AB-1236-78CF-817C-B7BE671D226C}"/>
              </a:ext>
            </a:extLst>
          </p:cNvPr>
          <p:cNvSpPr txBox="1"/>
          <p:nvPr/>
        </p:nvSpPr>
        <p:spPr>
          <a:xfrm>
            <a:off x="1593273" y="86837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>
                <a:solidFill>
                  <a:srgbClr val="C00000"/>
                </a:solidFill>
              </a:rPr>
              <a:t>يوم السبت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5B3241-1DD3-62DF-7C4A-5D36D2FCDCD3}"/>
              </a:ext>
            </a:extLst>
          </p:cNvPr>
          <p:cNvSpPr txBox="1"/>
          <p:nvPr/>
        </p:nvSpPr>
        <p:spPr>
          <a:xfrm>
            <a:off x="907472" y="1951654"/>
            <a:ext cx="3193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>
                <a:solidFill>
                  <a:srgbClr val="C00000"/>
                </a:solidFill>
              </a:rPr>
              <a:t>لزيارة بيت الجدّ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568ADA-340A-4F6B-D91F-08300B499AB1}"/>
              </a:ext>
            </a:extLst>
          </p:cNvPr>
          <p:cNvSpPr/>
          <p:nvPr/>
        </p:nvSpPr>
        <p:spPr>
          <a:xfrm>
            <a:off x="0" y="3248891"/>
            <a:ext cx="5915891" cy="7065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ماذا سألت الفتاة رامزًا عبر الهاتف؟</a:t>
            </a:r>
            <a:endParaRPr lang="ar-JO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r>
              <a:rPr lang="ar-J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ar-JO" b="1" dirty="0">
                <a:solidFill>
                  <a:srgbClr val="C00000"/>
                </a:solidFill>
              </a:rPr>
              <a:t>أين أمك أو أبوك؟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1125A6-BAEA-EA7F-90C8-4DB99AFCE6FF}"/>
              </a:ext>
            </a:extLst>
          </p:cNvPr>
          <p:cNvSpPr/>
          <p:nvPr/>
        </p:nvSpPr>
        <p:spPr>
          <a:xfrm>
            <a:off x="0" y="4213619"/>
            <a:ext cx="5915891" cy="15101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b="1" kern="100" dirty="0">
                <a:solidFill>
                  <a:srgbClr val="1A1A1A"/>
                </a:solidFill>
              </a:rPr>
              <a:t>ما الخبر الّذي أخبره رامزٌ لصاحب الصوت الرَّقيق عن والده ووالدته؟</a:t>
            </a:r>
            <a:endParaRPr lang="ar-JO" b="1" kern="100" dirty="0">
              <a:solidFill>
                <a:srgbClr val="1A1A1A"/>
              </a:solidFill>
            </a:endParaRPr>
          </a:p>
          <a:p>
            <a:pPr algn="r" rtl="1"/>
            <a:r>
              <a:rPr lang="ar-JO" b="1" dirty="0">
                <a:solidFill>
                  <a:srgbClr val="C00000"/>
                </a:solidFill>
              </a:rPr>
              <a:t>أخبره أنذ والده مسافر ولن يعود قبل أسبوع، وأنّ أمه ذهبت إلى السوق.</a:t>
            </a:r>
          </a:p>
        </p:txBody>
      </p:sp>
    </p:spTree>
    <p:extLst>
      <p:ext uri="{BB962C8B-B14F-4D97-AF65-F5344CB8AC3E}">
        <p14:creationId xmlns:p14="http://schemas.microsoft.com/office/powerpoint/2010/main" val="232773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12831C-1053-5279-A7F6-884109350E7B}"/>
              </a:ext>
            </a:extLst>
          </p:cNvPr>
          <p:cNvSpPr/>
          <p:nvPr/>
        </p:nvSpPr>
        <p:spPr>
          <a:xfrm>
            <a:off x="4959927" y="166254"/>
            <a:ext cx="7135091" cy="66917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2A8E25-A07A-46EC-1D64-353F193A93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b="2864"/>
          <a:stretch/>
        </p:blipFill>
        <p:spPr>
          <a:xfrm>
            <a:off x="5174671" y="277092"/>
            <a:ext cx="6601692" cy="33250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BD53D3-927C-B39F-D8ED-75BD8A097437}"/>
              </a:ext>
            </a:extLst>
          </p:cNvPr>
          <p:cNvSpPr/>
          <p:nvPr/>
        </p:nvSpPr>
        <p:spPr>
          <a:xfrm>
            <a:off x="11513127" y="277092"/>
            <a:ext cx="443346" cy="5264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6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22157B-BB0B-C974-6091-A69676D515B0}"/>
              </a:ext>
            </a:extLst>
          </p:cNvPr>
          <p:cNvSpPr/>
          <p:nvPr/>
        </p:nvSpPr>
        <p:spPr>
          <a:xfrm>
            <a:off x="11333017" y="1995056"/>
            <a:ext cx="443346" cy="5264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7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E75187-167F-B0E5-C71B-7AFC3241F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713020"/>
            <a:ext cx="6996546" cy="23137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75A2A7-27A7-AEA7-026E-5D4892DDB8C7}"/>
              </a:ext>
            </a:extLst>
          </p:cNvPr>
          <p:cNvSpPr/>
          <p:nvPr/>
        </p:nvSpPr>
        <p:spPr>
          <a:xfrm>
            <a:off x="2909455" y="277092"/>
            <a:ext cx="1911927" cy="7342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solidFill>
                  <a:srgbClr val="1A1A1A"/>
                </a:solidFill>
              </a:rPr>
              <a:t>ثناء: مدح</a:t>
            </a:r>
            <a:endParaRPr lang="en-US" sz="2800" b="1" dirty="0">
              <a:solidFill>
                <a:srgbClr val="1A1A1A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B98E08-F1CA-1EAE-8B08-FBECAF873DE9}"/>
              </a:ext>
            </a:extLst>
          </p:cNvPr>
          <p:cNvSpPr/>
          <p:nvPr/>
        </p:nvSpPr>
        <p:spPr>
          <a:xfrm>
            <a:off x="415638" y="277092"/>
            <a:ext cx="2313708" cy="7342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solidFill>
                  <a:srgbClr val="1A1A1A"/>
                </a:solidFill>
              </a:rPr>
              <a:t>بحزم: بشدّة</a:t>
            </a:r>
            <a:endParaRPr lang="en-US" sz="2800" b="1" dirty="0">
              <a:solidFill>
                <a:srgbClr val="1A1A1A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4E9A68-E576-95A0-F282-54FECB5CBB9E}"/>
              </a:ext>
            </a:extLst>
          </p:cNvPr>
          <p:cNvSpPr/>
          <p:nvPr/>
        </p:nvSpPr>
        <p:spPr>
          <a:xfrm>
            <a:off x="-96982" y="1219199"/>
            <a:ext cx="4949537" cy="39208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b="1" dirty="0">
                <a:solidFill>
                  <a:srgbClr val="1A1A1A"/>
                </a:solidFill>
              </a:rPr>
              <a:t>س1: مَن الذي سيستلم الجائزة؟</a:t>
            </a:r>
          </a:p>
          <a:p>
            <a:pPr algn="ctr"/>
            <a:r>
              <a:rPr lang="ar-JO" b="1" dirty="0">
                <a:solidFill>
                  <a:srgbClr val="C00000"/>
                </a:solidFill>
              </a:rPr>
              <a:t>على الأب أن يستلم الجائزة بنفسه</a:t>
            </a:r>
          </a:p>
          <a:p>
            <a:pPr algn="ctr"/>
            <a:endParaRPr lang="ar-JO" b="1" dirty="0">
              <a:solidFill>
                <a:srgbClr val="C00000"/>
              </a:solidFill>
            </a:endParaRPr>
          </a:p>
          <a:p>
            <a:pPr algn="ctr"/>
            <a:r>
              <a:rPr lang="ar-JO" b="1" dirty="0">
                <a:solidFill>
                  <a:schemeClr val="tx1"/>
                </a:solidFill>
              </a:rPr>
              <a:t>س2: </a:t>
            </a:r>
            <a:r>
              <a:rPr lang="ar-SA" b="1" dirty="0">
                <a:solidFill>
                  <a:schemeClr val="tx1"/>
                </a:solidFill>
              </a:rPr>
              <a:t>ماذا أخبر رامز والدته بعد عودتها من السوق؟</a:t>
            </a:r>
            <a:endParaRPr lang="ar-JO" b="1" dirty="0">
              <a:solidFill>
                <a:schemeClr val="tx1"/>
              </a:solidFill>
            </a:endParaRPr>
          </a:p>
          <a:p>
            <a:pPr algn="ctr"/>
            <a:r>
              <a:rPr lang="ar-JO" b="1" dirty="0">
                <a:solidFill>
                  <a:srgbClr val="C00000"/>
                </a:solidFill>
              </a:rPr>
              <a:t>أخبرها بالمفاجأة السعيدة التي تنتظرهم</a:t>
            </a:r>
          </a:p>
          <a:p>
            <a:pPr algn="ctr"/>
            <a:endParaRPr lang="ar-JO" b="1" dirty="0">
              <a:solidFill>
                <a:schemeClr val="tx1"/>
              </a:solidFill>
            </a:endParaRPr>
          </a:p>
          <a:p>
            <a:pPr algn="ctr"/>
            <a:r>
              <a:rPr lang="ar-JO" b="1" dirty="0">
                <a:solidFill>
                  <a:schemeClr val="tx1"/>
                </a:solidFill>
              </a:rPr>
              <a:t>3-صِف شعور الأم عندما أخبرها رامز بالمكالمة الغريبة.</a:t>
            </a:r>
          </a:p>
          <a:p>
            <a:pPr algn="ctr"/>
            <a:r>
              <a:rPr lang="ar-JO" b="1" dirty="0">
                <a:solidFill>
                  <a:srgbClr val="C00000"/>
                </a:solidFill>
              </a:rPr>
              <a:t>لم تفرح وقالت لولديها بحزم ينبغي ألّا تخبرا أحدًا لا تعرفانه أنكما وحدكما في المنزل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A66F1A-EEAF-B848-A55E-B323003B4EA9}"/>
              </a:ext>
            </a:extLst>
          </p:cNvPr>
          <p:cNvSpPr txBox="1"/>
          <p:nvPr/>
        </p:nvSpPr>
        <p:spPr>
          <a:xfrm>
            <a:off x="2729346" y="1219199"/>
            <a:ext cx="209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b="1" u="sng" dirty="0"/>
              <a:t>أسئلة على النصَ</a:t>
            </a:r>
            <a:endParaRPr lang="en-US" b="1" u="sng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6BC32A-4D6A-9C37-A391-CB0D459FF1BA}"/>
              </a:ext>
            </a:extLst>
          </p:cNvPr>
          <p:cNvSpPr/>
          <p:nvPr/>
        </p:nvSpPr>
        <p:spPr>
          <a:xfrm>
            <a:off x="166255" y="5347852"/>
            <a:ext cx="4655127" cy="13300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kern="100" dirty="0">
                <a:solidFill>
                  <a:srgbClr val="1A1A1A"/>
                </a:solidFill>
              </a:rPr>
              <a:t>اذكر </a:t>
            </a:r>
            <a:r>
              <a:rPr lang="ar-SA" b="1" kern="100" dirty="0">
                <a:solidFill>
                  <a:srgbClr val="1A1A1A"/>
                </a:solidFill>
              </a:rPr>
              <a:t>موقف</a:t>
            </a:r>
            <a:r>
              <a:rPr lang="ar-JO" b="1" kern="100" dirty="0">
                <a:solidFill>
                  <a:srgbClr val="1A1A1A"/>
                </a:solidFill>
              </a:rPr>
              <a:t>ًا</a:t>
            </a:r>
            <a:r>
              <a:rPr lang="ar-SA" b="1" kern="100" dirty="0">
                <a:solidFill>
                  <a:srgbClr val="1A1A1A"/>
                </a:solidFill>
              </a:rPr>
              <a:t> يدلّ على مساعدة رامز وسلمى لوالدتهما</a:t>
            </a:r>
            <a:r>
              <a:rPr lang="ar-JO" b="1" kern="100" dirty="0">
                <a:solidFill>
                  <a:srgbClr val="1A1A1A"/>
                </a:solidFill>
              </a:rPr>
              <a:t>.</a:t>
            </a:r>
          </a:p>
          <a:p>
            <a:pPr algn="ctr"/>
            <a:r>
              <a:rPr lang="ar-JO" b="1" kern="100" dirty="0">
                <a:solidFill>
                  <a:srgbClr val="CF0000"/>
                </a:solidFill>
              </a:rPr>
              <a:t>عندما اتصلت الأم برامز وسلمى وأخبرتهما أن يستعدّا لمساعدتها في حمل الأكياس</a:t>
            </a:r>
            <a:endParaRPr lang="en-US" dirty="0">
              <a:solidFill>
                <a:srgbClr val="C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31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D9D4C9-98FE-B6C6-D2E5-922FDE60104F}"/>
              </a:ext>
            </a:extLst>
          </p:cNvPr>
          <p:cNvSpPr/>
          <p:nvPr/>
        </p:nvSpPr>
        <p:spPr>
          <a:xfrm>
            <a:off x="5569527" y="207818"/>
            <a:ext cx="6414655" cy="61375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F5B10A-17A6-E251-51F7-38B36B49C8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6" y="401783"/>
            <a:ext cx="6414655" cy="5943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CCEAB9-2E74-3E43-615C-B4E49D6C6891}"/>
              </a:ext>
            </a:extLst>
          </p:cNvPr>
          <p:cNvSpPr/>
          <p:nvPr/>
        </p:nvSpPr>
        <p:spPr>
          <a:xfrm>
            <a:off x="11623964" y="692727"/>
            <a:ext cx="360217" cy="4987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8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723379-0FE4-835C-9EBF-C772D6C45E50}"/>
              </a:ext>
            </a:extLst>
          </p:cNvPr>
          <p:cNvSpPr/>
          <p:nvPr/>
        </p:nvSpPr>
        <p:spPr>
          <a:xfrm>
            <a:off x="11623964" y="3657600"/>
            <a:ext cx="360217" cy="4987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9</a:t>
            </a:r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5331C1-3A01-C5A9-448A-CDB212E637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587" t="43066" r="1067" b="50527"/>
          <a:stretch>
            <a:fillRect/>
          </a:stretch>
        </p:blipFill>
        <p:spPr>
          <a:xfrm>
            <a:off x="817418" y="942109"/>
            <a:ext cx="4627418" cy="637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293B2A-DDA2-8897-8EB9-D662421F14FF}"/>
              </a:ext>
            </a:extLst>
          </p:cNvPr>
          <p:cNvSpPr txBox="1"/>
          <p:nvPr/>
        </p:nvSpPr>
        <p:spPr>
          <a:xfrm>
            <a:off x="1814945" y="1579418"/>
            <a:ext cx="3408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>
                <a:solidFill>
                  <a:srgbClr val="C00000"/>
                </a:solidFill>
              </a:rPr>
              <a:t>قصدت مركز الشرطة.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63B1B8-2118-896A-2A46-FE2D5C749B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412" t="55068" r="2077" b="30579"/>
          <a:stretch>
            <a:fillRect/>
          </a:stretch>
        </p:blipFill>
        <p:spPr>
          <a:xfrm>
            <a:off x="711200" y="2235048"/>
            <a:ext cx="4858325" cy="637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793B6F3-CC82-6338-E47F-FA395A5D77B8}"/>
              </a:ext>
            </a:extLst>
          </p:cNvPr>
          <p:cNvSpPr txBox="1"/>
          <p:nvPr/>
        </p:nvSpPr>
        <p:spPr>
          <a:xfrm>
            <a:off x="706581" y="3011269"/>
            <a:ext cx="4738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000" b="1" dirty="0">
                <a:solidFill>
                  <a:srgbClr val="C00000"/>
                </a:solidFill>
              </a:rPr>
              <a:t>طلبَ منها الهدوء والاطمئنان وأن يذهبوا يوم السبت إلى القرية كعادتهم.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94B937-0946-BF45-6D07-BF86D731B41A}"/>
              </a:ext>
            </a:extLst>
          </p:cNvPr>
          <p:cNvSpPr/>
          <p:nvPr/>
        </p:nvSpPr>
        <p:spPr>
          <a:xfrm>
            <a:off x="429491" y="3906982"/>
            <a:ext cx="5015345" cy="27293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b="1" dirty="0">
                <a:solidFill>
                  <a:srgbClr val="1A1A1A"/>
                </a:solidFill>
              </a:rPr>
              <a:t>س3)</a:t>
            </a:r>
            <a:r>
              <a:rPr lang="ar-SA" b="1" dirty="0">
                <a:solidFill>
                  <a:srgbClr val="1A1A1A"/>
                </a:solidFill>
              </a:rPr>
              <a:t> ما ردّ فعل الأمّ بعد سماع خبر المكالمة الغريبة؟</a:t>
            </a:r>
            <a:endParaRPr lang="ar-JO" b="1" dirty="0">
              <a:solidFill>
                <a:srgbClr val="1A1A1A"/>
              </a:solidFill>
            </a:endParaRPr>
          </a:p>
          <a:p>
            <a:pPr algn="ctr"/>
            <a:r>
              <a:rPr lang="ar-JO" b="1" dirty="0">
                <a:solidFill>
                  <a:srgbClr val="C00000"/>
                </a:solidFill>
              </a:rPr>
              <a:t>قصدت مركز الشرطة وقلبها يتملكه القلق</a:t>
            </a:r>
          </a:p>
          <a:p>
            <a:pPr algn="ctr"/>
            <a:endParaRPr lang="ar-JO" b="1" dirty="0">
              <a:solidFill>
                <a:srgbClr val="C00000"/>
              </a:solidFill>
            </a:endParaRPr>
          </a:p>
          <a:p>
            <a:pPr algn="r"/>
            <a:r>
              <a:rPr lang="ar-JO" b="1" dirty="0">
                <a:solidFill>
                  <a:srgbClr val="212121"/>
                </a:solidFill>
              </a:rPr>
              <a:t>س4) </a:t>
            </a:r>
            <a:r>
              <a:rPr lang="ar-SA" b="1" dirty="0">
                <a:solidFill>
                  <a:srgbClr val="212121"/>
                </a:solidFill>
              </a:rPr>
              <a:t>ص</a:t>
            </a:r>
            <a:r>
              <a:rPr lang="ar-JO" b="1" dirty="0">
                <a:solidFill>
                  <a:srgbClr val="212121"/>
                </a:solidFill>
              </a:rPr>
              <a:t>ِ</a:t>
            </a:r>
            <a:r>
              <a:rPr lang="ar-SA" b="1" dirty="0">
                <a:solidFill>
                  <a:srgbClr val="212121"/>
                </a:solidFill>
              </a:rPr>
              <a:t>ف موقف الأم عند مغادرتها المنزل يوم السّبت.</a:t>
            </a:r>
            <a:endParaRPr lang="ar-JO" b="1" dirty="0">
              <a:solidFill>
                <a:srgbClr val="212121"/>
              </a:solidFill>
            </a:endParaRPr>
          </a:p>
          <a:p>
            <a:pPr algn="ctr"/>
            <a:r>
              <a:rPr lang="ar-JO" b="1" dirty="0">
                <a:solidFill>
                  <a:srgbClr val="C00000"/>
                </a:solidFill>
              </a:rPr>
              <a:t>خرجت من المنزل وعيناها لا تنفكان تحومان كطائرين قلقًا</a:t>
            </a:r>
            <a:endParaRPr lang="ar-SA" b="1" dirty="0">
              <a:solidFill>
                <a:srgbClr val="C000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EA7520-0C40-7D4D-14E1-CCA77AA67EA1}"/>
              </a:ext>
            </a:extLst>
          </p:cNvPr>
          <p:cNvSpPr txBox="1"/>
          <p:nvPr/>
        </p:nvSpPr>
        <p:spPr>
          <a:xfrm>
            <a:off x="3103416" y="244962"/>
            <a:ext cx="246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JO" b="1" u="sng" dirty="0">
                <a:solidFill>
                  <a:srgbClr val="C00000"/>
                </a:solidFill>
              </a:rPr>
              <a:t>أسئلة على النص</a:t>
            </a:r>
            <a:endParaRPr lang="en-US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B56CAC-AB5E-780B-F222-9FDBB53B3F93}"/>
              </a:ext>
            </a:extLst>
          </p:cNvPr>
          <p:cNvSpPr/>
          <p:nvPr/>
        </p:nvSpPr>
        <p:spPr>
          <a:xfrm>
            <a:off x="5306291" y="0"/>
            <a:ext cx="6774873" cy="75230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E8C477-B7D5-4520-89AE-CE5F12D348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46" y="258862"/>
            <a:ext cx="6608618" cy="65991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C4B21F-29D5-990A-CC94-6B1278903EBA}"/>
              </a:ext>
            </a:extLst>
          </p:cNvPr>
          <p:cNvSpPr/>
          <p:nvPr/>
        </p:nvSpPr>
        <p:spPr>
          <a:xfrm>
            <a:off x="11637818" y="290945"/>
            <a:ext cx="443346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10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0A1794-8EB8-914B-DC91-8FE2FC3353C4}"/>
              </a:ext>
            </a:extLst>
          </p:cNvPr>
          <p:cNvSpPr/>
          <p:nvPr/>
        </p:nvSpPr>
        <p:spPr>
          <a:xfrm>
            <a:off x="11637818" y="3304309"/>
            <a:ext cx="443346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11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87A88F-AA94-7DED-2FAE-C17480BFF5AE}"/>
              </a:ext>
            </a:extLst>
          </p:cNvPr>
          <p:cNvSpPr/>
          <p:nvPr/>
        </p:nvSpPr>
        <p:spPr>
          <a:xfrm>
            <a:off x="2937164" y="41563"/>
            <a:ext cx="2286000" cy="5957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chemeClr val="tx1"/>
                </a:solidFill>
              </a:rPr>
              <a:t>أومأ: أشار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4536F2-014C-F250-C710-07970EB545AC}"/>
              </a:ext>
            </a:extLst>
          </p:cNvPr>
          <p:cNvSpPr txBox="1"/>
          <p:nvPr/>
        </p:nvSpPr>
        <p:spPr>
          <a:xfrm>
            <a:off x="-796635" y="748145"/>
            <a:ext cx="6102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JO" b="1" u="sng" dirty="0">
                <a:solidFill>
                  <a:srgbClr val="C00000"/>
                </a:solidFill>
              </a:rPr>
              <a:t>أسئلة على النص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7A54BB-DD77-8E97-29A7-B6B91B423238}"/>
              </a:ext>
            </a:extLst>
          </p:cNvPr>
          <p:cNvSpPr/>
          <p:nvPr/>
        </p:nvSpPr>
        <p:spPr>
          <a:xfrm>
            <a:off x="207819" y="1274618"/>
            <a:ext cx="5015346" cy="19257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b="1" dirty="0">
                <a:solidFill>
                  <a:schemeClr val="tx1"/>
                </a:solidFill>
              </a:rPr>
              <a:t>س1: ماذا حدث بعد مغادرة الأم المنزل؟</a:t>
            </a:r>
          </a:p>
          <a:p>
            <a:pPr algn="ctr"/>
            <a:r>
              <a:rPr lang="ar-JO" b="1" dirty="0">
                <a:solidFill>
                  <a:srgbClr val="C00000"/>
                </a:solidFill>
              </a:rPr>
              <a:t>حاول اللصوص فتح قفل الباب والدخول إلى المنزل.</a:t>
            </a:r>
          </a:p>
          <a:p>
            <a:pPr algn="ctr"/>
            <a:r>
              <a:rPr lang="ar-JO" b="1" dirty="0">
                <a:solidFill>
                  <a:schemeClr val="tx1"/>
                </a:solidFill>
              </a:rPr>
              <a:t>س2: ماذا فعلت الأم بعد القبض على اللّصوص؟</a:t>
            </a:r>
          </a:p>
          <a:p>
            <a:pPr algn="ctr"/>
            <a:r>
              <a:rPr lang="ar-JO" b="1" dirty="0">
                <a:solidFill>
                  <a:srgbClr val="C00000"/>
                </a:solidFill>
              </a:rPr>
              <a:t>شكرتهم على حسن صنيعهم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60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AE0375-E8A6-036F-0C5C-445AB2AB58D7}"/>
              </a:ext>
            </a:extLst>
          </p:cNvPr>
          <p:cNvSpPr/>
          <p:nvPr/>
        </p:nvSpPr>
        <p:spPr>
          <a:xfrm>
            <a:off x="3407059" y="0"/>
            <a:ext cx="5300870" cy="8714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أَفهمُ الْمقروءَ وَ أُحلّلُهُ صفحة128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1719A7-5C7D-E657-F412-51C4494E27C3}"/>
              </a:ext>
            </a:extLst>
          </p:cNvPr>
          <p:cNvSpPr/>
          <p:nvPr/>
        </p:nvSpPr>
        <p:spPr>
          <a:xfrm>
            <a:off x="5875" y="213397"/>
            <a:ext cx="1670525" cy="13161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>
                <a:solidFill>
                  <a:srgbClr val="C00000"/>
                </a:solidFill>
              </a:rPr>
              <a:t>مهم : </a:t>
            </a:r>
            <a:endParaRPr lang="ar-JO" b="1" dirty="0">
              <a:solidFill>
                <a:srgbClr val="C00000"/>
              </a:solidFill>
            </a:endParaRPr>
          </a:p>
          <a:p>
            <a:pPr algn="ctr"/>
            <a:r>
              <a:rPr lang="ar-J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يحفظ الطالب الكلمة ومعناها غيبًا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BF1C6E-07DD-3947-7121-CFEF58741A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6" y="1188028"/>
            <a:ext cx="8723994" cy="52959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1DF131-79BB-A5C8-3CDD-D8D717EC3135}"/>
              </a:ext>
            </a:extLst>
          </p:cNvPr>
          <p:cNvCxnSpPr>
            <a:cxnSpLocks/>
          </p:cNvCxnSpPr>
          <p:nvPr/>
        </p:nvCxnSpPr>
        <p:spPr>
          <a:xfrm flipH="1">
            <a:off x="3407059" y="4253345"/>
            <a:ext cx="2439559" cy="12831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936420-D3AE-EFD9-7C7C-8ED6EB300284}"/>
              </a:ext>
            </a:extLst>
          </p:cNvPr>
          <p:cNvCxnSpPr>
            <a:cxnSpLocks/>
          </p:cNvCxnSpPr>
          <p:nvPr/>
        </p:nvCxnSpPr>
        <p:spPr>
          <a:xfrm flipH="1" flipV="1">
            <a:off x="3407059" y="4894942"/>
            <a:ext cx="1954650" cy="1481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A2AD2E7-BE15-E72C-370C-B75EC33A3F87}"/>
              </a:ext>
            </a:extLst>
          </p:cNvPr>
          <p:cNvCxnSpPr>
            <a:cxnSpLocks/>
          </p:cNvCxnSpPr>
          <p:nvPr/>
        </p:nvCxnSpPr>
        <p:spPr>
          <a:xfrm flipH="1" flipV="1">
            <a:off x="3210385" y="2262351"/>
            <a:ext cx="1416453" cy="37532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EC104BD-7002-388A-8AE2-2832200509A5}"/>
              </a:ext>
            </a:extLst>
          </p:cNvPr>
          <p:cNvSpPr/>
          <p:nvPr/>
        </p:nvSpPr>
        <p:spPr>
          <a:xfrm>
            <a:off x="677188" y="2169429"/>
            <a:ext cx="568036" cy="412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/>
              <a:t>د</a:t>
            </a: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6E092C-00FA-2E10-0727-53FAF0AB6459}"/>
              </a:ext>
            </a:extLst>
          </p:cNvPr>
          <p:cNvSpPr/>
          <p:nvPr/>
        </p:nvSpPr>
        <p:spPr>
          <a:xfrm>
            <a:off x="677188" y="5725390"/>
            <a:ext cx="568036" cy="412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/>
              <a:t>ب</a:t>
            </a:r>
            <a:endParaRPr lang="en-US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EA7775-17A2-6C79-C2DA-E4DF935AD7DF}"/>
              </a:ext>
            </a:extLst>
          </p:cNvPr>
          <p:cNvSpPr/>
          <p:nvPr/>
        </p:nvSpPr>
        <p:spPr>
          <a:xfrm>
            <a:off x="677188" y="4894942"/>
            <a:ext cx="568036" cy="412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/>
              <a:t>ج</a:t>
            </a:r>
            <a:endParaRPr lang="en-US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4AFC88-6BF0-98D5-03A0-F6AF6E070AD6}"/>
              </a:ext>
            </a:extLst>
          </p:cNvPr>
          <p:cNvSpPr/>
          <p:nvPr/>
        </p:nvSpPr>
        <p:spPr>
          <a:xfrm>
            <a:off x="677188" y="3842918"/>
            <a:ext cx="568036" cy="412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/>
              <a:t>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64555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2073</TotalTime>
  <Words>440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Arabic Typesetting</vt:lpstr>
      <vt:lpstr>Arial</vt:lpstr>
      <vt:lpstr>Simplified Arabic</vt:lpstr>
      <vt:lpstr>Trebuchet MS</vt:lpstr>
      <vt:lpstr>Wingdings</vt:lpstr>
      <vt:lpstr>Wingdings 3</vt:lpstr>
      <vt:lpstr>Facet</vt:lpstr>
      <vt:lpstr>PowerPoint Presentation</vt:lpstr>
      <vt:lpstr>PowerPoint Presentation</vt:lpstr>
      <vt:lpstr>الأفكار الرئيسة</vt:lpstr>
      <vt:lpstr>نوع الفنّ الأدبيّ لنصّ " الْمكالمة الغريبة":  قصة قصيرة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آيات الفطافطة</dc:creator>
  <cp:lastModifiedBy>haneen hasan</cp:lastModifiedBy>
  <cp:revision>163</cp:revision>
  <dcterms:created xsi:type="dcterms:W3CDTF">2024-02-10T08:29:03Z</dcterms:created>
  <dcterms:modified xsi:type="dcterms:W3CDTF">2025-12-01T06:00:48Z</dcterms:modified>
</cp:coreProperties>
</file>