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60" r:id="rId5"/>
    <p:sldId id="279" r:id="rId6"/>
    <p:sldId id="277" r:id="rId7"/>
    <p:sldId id="288" r:id="rId8"/>
    <p:sldId id="289" r:id="rId9"/>
    <p:sldId id="290" r:id="rId10"/>
    <p:sldId id="293" r:id="rId11"/>
    <p:sldId id="291" r:id="rId12"/>
    <p:sldId id="294" r:id="rId13"/>
    <p:sldId id="296" r:id="rId14"/>
    <p:sldId id="297" r:id="rId15"/>
    <p:sldId id="267" r:id="rId16"/>
    <p:sldId id="298" r:id="rId17"/>
    <p:sldId id="295" r:id="rId18"/>
    <p:sldId id="299" r:id="rId19"/>
    <p:sldId id="26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bfbZn3ire1pO65aHQ4wDwvfaz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6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4b624865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4b624865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288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70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4b624865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a4b624865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 l="16094"/>
          <a:stretch/>
        </p:blipFill>
        <p:spPr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/>
          <p:nvPr/>
        </p:nvSpPr>
        <p:spPr>
          <a:xfrm>
            <a:off x="2191982" y="2092034"/>
            <a:ext cx="8214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3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Lesson: 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Grammar 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Past </a:t>
            </a:r>
            <a:r>
              <a:rPr lang="en-US" sz="44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continuous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Grade:</a:t>
            </a:r>
            <a:r>
              <a:rPr lang="en-US" sz="4400" b="0" i="0" u="none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10</a:t>
            </a:r>
            <a:endParaRPr sz="4400" b="0" i="0" u="none" strike="noStrike" cap="none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0FA29-6B3D-48D1-B90D-20F1542C79FB}"/>
              </a:ext>
            </a:extLst>
          </p:cNvPr>
          <p:cNvSpPr txBox="1"/>
          <p:nvPr/>
        </p:nvSpPr>
        <p:spPr>
          <a:xfrm>
            <a:off x="381965" y="787080"/>
            <a:ext cx="11343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I __________ (watch) TV </a:t>
            </a:r>
            <a:r>
              <a:rPr lang="en-US" sz="2800" b="1" dirty="0"/>
              <a:t>when</a:t>
            </a:r>
            <a:r>
              <a:rPr lang="en-US" sz="2800" dirty="0"/>
              <a:t> the electricity __________ (go) out.</a:t>
            </a:r>
          </a:p>
          <a:p>
            <a:r>
              <a:rPr lang="en-US" sz="2800" dirty="0"/>
              <a:t>The girl ___________(arrive)</a:t>
            </a:r>
            <a:r>
              <a:rPr lang="en-US" sz="2800" b="1" dirty="0"/>
              <a:t>while</a:t>
            </a:r>
            <a:r>
              <a:rPr lang="en-US" sz="2800" dirty="0"/>
              <a:t> her brother __________ (play) outside.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T</a:t>
            </a:r>
            <a:r>
              <a:rPr lang="en-US" sz="2800" dirty="0"/>
              <a:t>hey __________ (have) lunch </a:t>
            </a:r>
            <a:r>
              <a:rPr lang="en-US" sz="2800" b="1" dirty="0"/>
              <a:t>when</a:t>
            </a:r>
            <a:r>
              <a:rPr lang="en-US" sz="2800" dirty="0"/>
              <a:t> the phone __________ (ring).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As</a:t>
            </a:r>
            <a:r>
              <a:rPr lang="en-US" sz="2800" dirty="0"/>
              <a:t> we __________ (walk) home, it __________ (start) to rain.</a:t>
            </a:r>
          </a:p>
        </p:txBody>
      </p:sp>
      <p:pic>
        <p:nvPicPr>
          <p:cNvPr id="7170" name="Picture 2" descr="Random Pick - Apps on Google Play">
            <a:extLst>
              <a:ext uri="{FF2B5EF4-FFF2-40B4-BE49-F238E27FC236}">
                <a16:creationId xmlns:a16="http://schemas.microsoft.com/office/drawing/2014/main" id="{3A3A8C1B-B9EA-485C-85EC-78BB68E6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45" y="40704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0221F-7E01-4030-9B20-0ADBDEE6A993}"/>
              </a:ext>
            </a:extLst>
          </p:cNvPr>
          <p:cNvSpPr txBox="1"/>
          <p:nvPr/>
        </p:nvSpPr>
        <p:spPr>
          <a:xfrm>
            <a:off x="925975" y="4224759"/>
            <a:ext cx="328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watching /went</a:t>
            </a:r>
          </a:p>
          <a:p>
            <a:r>
              <a:rPr lang="en-US" dirty="0"/>
              <a:t>Arrived/was playing</a:t>
            </a:r>
          </a:p>
          <a:p>
            <a:r>
              <a:rPr lang="en-US" dirty="0"/>
              <a:t>Were  having/ rang</a:t>
            </a:r>
          </a:p>
          <a:p>
            <a:r>
              <a:rPr lang="en-US" dirty="0"/>
              <a:t>Were walking /started </a:t>
            </a:r>
          </a:p>
        </p:txBody>
      </p:sp>
    </p:spTree>
    <p:extLst>
      <p:ext uri="{BB962C8B-B14F-4D97-AF65-F5344CB8AC3E}">
        <p14:creationId xmlns:p14="http://schemas.microsoft.com/office/powerpoint/2010/main" val="26067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7A127-28EA-4566-9C79-D0C2989D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099" y="102156"/>
            <a:ext cx="7685589" cy="4562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59BC0-DF48-4DE9-BA07-238BD241AEC0}"/>
              </a:ext>
            </a:extLst>
          </p:cNvPr>
          <p:cNvSpPr txBox="1"/>
          <p:nvPr/>
        </p:nvSpPr>
        <p:spPr>
          <a:xfrm>
            <a:off x="254642" y="4792977"/>
            <a:ext cx="119373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</a:t>
            </a:r>
            <a:r>
              <a:rPr lang="en-US" sz="3200" dirty="0">
                <a:highlight>
                  <a:srgbClr val="00FFFF"/>
                </a:highlight>
              </a:rPr>
              <a:t>was cleaning </a:t>
            </a:r>
            <a:r>
              <a:rPr lang="en-US" sz="3200" dirty="0"/>
              <a:t>my room </a:t>
            </a:r>
            <a:r>
              <a:rPr lang="en-US" sz="3200" dirty="0">
                <a:highlight>
                  <a:srgbClr val="FFFF00"/>
                </a:highlight>
              </a:rPr>
              <a:t>while</a:t>
            </a:r>
            <a:r>
              <a:rPr lang="en-US" sz="3200" dirty="0"/>
              <a:t> my sister </a:t>
            </a:r>
            <a:r>
              <a:rPr lang="en-US" sz="3200" dirty="0">
                <a:highlight>
                  <a:srgbClr val="00FFFF"/>
                </a:highlight>
              </a:rPr>
              <a:t>was talking </a:t>
            </a:r>
            <a:r>
              <a:rPr lang="en-US" sz="3200" dirty="0"/>
              <a:t>on the phone.</a:t>
            </a:r>
          </a:p>
          <a:p>
            <a:r>
              <a:rPr lang="en-US" sz="3200" dirty="0"/>
              <a:t>She </a:t>
            </a:r>
            <a:r>
              <a:rPr lang="en-US" sz="3200" dirty="0">
                <a:highlight>
                  <a:srgbClr val="00FFFF"/>
                </a:highlight>
              </a:rPr>
              <a:t>was walking </a:t>
            </a:r>
            <a:r>
              <a:rPr lang="en-US" sz="3200" dirty="0">
                <a:highlight>
                  <a:srgbClr val="FFFF00"/>
                </a:highlight>
              </a:rPr>
              <a:t>as</a:t>
            </a:r>
            <a:r>
              <a:rPr lang="en-US" sz="3200" dirty="0"/>
              <a:t> they </a:t>
            </a:r>
            <a:r>
              <a:rPr lang="en-US" sz="3200" dirty="0">
                <a:highlight>
                  <a:srgbClr val="00FFFF"/>
                </a:highlight>
              </a:rPr>
              <a:t>were having </a:t>
            </a:r>
            <a:r>
              <a:rPr lang="en-US" sz="3200" dirty="0"/>
              <a:t>lunch.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14431-DF57-4CBB-B3F1-B41C2466DC50}"/>
              </a:ext>
            </a:extLst>
          </p:cNvPr>
          <p:cNvSpPr txBox="1"/>
          <p:nvPr/>
        </p:nvSpPr>
        <p:spPr>
          <a:xfrm>
            <a:off x="9653285" y="541528"/>
            <a:ext cx="2349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simultaneous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9AEE8-4329-4C98-89ED-8138FCBB17CB}"/>
              </a:ext>
            </a:extLst>
          </p:cNvPr>
          <p:cNvSpPr txBox="1"/>
          <p:nvPr/>
        </p:nvSpPr>
        <p:spPr>
          <a:xfrm>
            <a:off x="9329195" y="1423686"/>
            <a:ext cx="267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long actions</a:t>
            </a:r>
          </a:p>
        </p:txBody>
      </p:sp>
    </p:spTree>
    <p:extLst>
      <p:ext uri="{BB962C8B-B14F-4D97-AF65-F5344CB8AC3E}">
        <p14:creationId xmlns:p14="http://schemas.microsoft.com/office/powerpoint/2010/main" val="385990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46EE1-2DE4-47B7-9FC1-DF8376927761}"/>
              </a:ext>
            </a:extLst>
          </p:cNvPr>
          <p:cNvSpPr txBox="1"/>
          <p:nvPr/>
        </p:nvSpPr>
        <p:spPr>
          <a:xfrm>
            <a:off x="1307939" y="1724628"/>
            <a:ext cx="10394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Maria ___________ (listening) to music </a:t>
            </a:r>
            <a:r>
              <a:rPr lang="en-US" sz="2400" b="1" dirty="0">
                <a:highlight>
                  <a:srgbClr val="FFFF00"/>
                </a:highlight>
              </a:rPr>
              <a:t>as</a:t>
            </a:r>
            <a:r>
              <a:rPr lang="en-US" sz="2400" b="1" dirty="0"/>
              <a:t> her parents ______________ (watch) tv.</a:t>
            </a:r>
          </a:p>
          <a:p>
            <a:endParaRPr lang="en-US" sz="2400" b="1" dirty="0"/>
          </a:p>
          <a:p>
            <a:r>
              <a:rPr lang="en-US" sz="2400" b="1" dirty="0">
                <a:highlight>
                  <a:srgbClr val="FFFF00"/>
                </a:highlight>
              </a:rPr>
              <a:t>While</a:t>
            </a:r>
            <a:r>
              <a:rPr lang="en-US" sz="2400" b="1" dirty="0"/>
              <a:t> the kids ___________(play), I ______________(study) for my exams.</a:t>
            </a:r>
          </a:p>
          <a:p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9B63A-23FB-4295-A342-C31FBED8EFE9}"/>
              </a:ext>
            </a:extLst>
          </p:cNvPr>
          <p:cNvSpPr txBox="1"/>
          <p:nvPr/>
        </p:nvSpPr>
        <p:spPr>
          <a:xfrm>
            <a:off x="1307939" y="4745620"/>
            <a:ext cx="419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Were listening/ were watching</a:t>
            </a:r>
          </a:p>
          <a:p>
            <a:r>
              <a:rPr lang="en-US" dirty="0"/>
              <a:t>Were playing/ was studying</a:t>
            </a:r>
          </a:p>
        </p:txBody>
      </p:sp>
    </p:spTree>
    <p:extLst>
      <p:ext uri="{BB962C8B-B14F-4D97-AF65-F5344CB8AC3E}">
        <p14:creationId xmlns:p14="http://schemas.microsoft.com/office/powerpoint/2010/main" val="665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A68B3-5701-4E2C-8C73-13D0DC166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7" y="932666"/>
            <a:ext cx="10496550" cy="2886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FB1CC-D790-4E4D-A7AE-8A5EA095C3FC}"/>
              </a:ext>
            </a:extLst>
          </p:cNvPr>
          <p:cNvSpPr txBox="1"/>
          <p:nvPr/>
        </p:nvSpPr>
        <p:spPr>
          <a:xfrm>
            <a:off x="763929" y="4409954"/>
            <a:ext cx="10602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She was writing an essay </a:t>
            </a:r>
            <a:r>
              <a:rPr lang="en-US" sz="3200" dirty="0">
                <a:highlight>
                  <a:srgbClr val="FFFF00"/>
                </a:highlight>
              </a:rPr>
              <a:t>at midnight yesterday</a:t>
            </a:r>
          </a:p>
          <a:p>
            <a:r>
              <a:rPr lang="en-US" sz="3200" dirty="0"/>
              <a:t>What were you doing at </a:t>
            </a:r>
            <a:r>
              <a:rPr lang="en-US" sz="3200" dirty="0">
                <a:highlight>
                  <a:srgbClr val="FFFF00"/>
                </a:highlight>
              </a:rPr>
              <a:t>5 o'clock three days ago?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99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EB805-9E11-4171-A35F-5A56DCC2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44" y="185496"/>
            <a:ext cx="6354622" cy="35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4b6248653_0_109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a4b6248653_0_109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0" name="Google Shape;330;g3a4b6248653_0_109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g3a4b6248653_0_109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g3a4b6248653_0_109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g3a4b6248653_0_109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4" name="Google Shape;334;g3a4b6248653_0_109"/>
          <p:cNvSpPr/>
          <p:nvPr/>
        </p:nvSpPr>
        <p:spPr>
          <a:xfrm>
            <a:off x="9176153" y="603566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: 3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g3a4b6248653_0_109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7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g3a4b6248653_0_109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7" name="Google Shape;337;g3a4b6248653_0_109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         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a4b6248653_0_109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9" name="Google Shape;339;g3a4b6248653_0_109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0" name="Google Shape;340;g3a4b6248653_0_109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1" name="Google Shape;341;g3a4b6248653_0_109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3a4b6248653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a4b6248653_0_109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g3a4b6248653_0_109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345" name="Google Shape;345;g3a4b6248653_0_109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g3a4b6248653_0_109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03:00 minutes</a:t>
              </a:r>
              <a:endParaRPr/>
            </a:p>
          </p:txBody>
        </p:sp>
      </p:grpSp>
      <p:sp>
        <p:nvSpPr>
          <p:cNvPr id="347" name="Google Shape;347;g3a4b6248653_0_109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g3a4b6248653_0_109"/>
          <p:cNvSpPr txBox="1"/>
          <p:nvPr/>
        </p:nvSpPr>
        <p:spPr>
          <a:xfrm>
            <a:off x="2830874" y="1190778"/>
            <a:ext cx="7518900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Which sentence is correct and why?</a:t>
            </a:r>
            <a:endParaRPr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‘</a:t>
            </a:r>
            <a:r>
              <a:rPr lang="en-US" sz="2000" dirty="0"/>
              <a:t>I was knowing the answer </a:t>
            </a:r>
          </a:p>
          <a:p>
            <a:endParaRPr lang="en-US" sz="2000" dirty="0"/>
          </a:p>
          <a:p>
            <a:r>
              <a:rPr lang="en-US" sz="2000" dirty="0"/>
              <a:t>I knew the answer</a:t>
            </a: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3a4b6248653_0_109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0" name="Google Shape;350;g3a4b6248653_0_109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1" name="Google Shape;351;g3a4b6248653_0_109"/>
          <p:cNvSpPr/>
          <p:nvPr/>
        </p:nvSpPr>
        <p:spPr>
          <a:xfrm>
            <a:off x="9185389" y="603566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2" name="Google Shape;352;g3a4b6248653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333" y="2012915"/>
            <a:ext cx="1273661" cy="71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Remote Learning Buzzers and Scoreboards ...">
            <a:extLst>
              <a:ext uri="{FF2B5EF4-FFF2-40B4-BE49-F238E27FC236}">
                <a16:creationId xmlns:a16="http://schemas.microsoft.com/office/drawing/2014/main" id="{91EE0FAD-DA17-4315-A895-57A82189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60" y="475919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81593-8CF9-4BCF-8858-34ACAFBF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67" y="1042806"/>
            <a:ext cx="8429625" cy="628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95A05-5BC9-4CA9-BA76-0D06DBC9F89A}"/>
              </a:ext>
            </a:extLst>
          </p:cNvPr>
          <p:cNvSpPr txBox="1"/>
          <p:nvPr/>
        </p:nvSpPr>
        <p:spPr>
          <a:xfrm>
            <a:off x="1840375" y="2708476"/>
            <a:ext cx="6285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was knowing the answer( incorrect) 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I knew the answer</a:t>
            </a:r>
          </a:p>
        </p:txBody>
      </p:sp>
    </p:spTree>
    <p:extLst>
      <p:ext uri="{BB962C8B-B14F-4D97-AF65-F5344CB8AC3E}">
        <p14:creationId xmlns:p14="http://schemas.microsoft.com/office/powerpoint/2010/main" val="62281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BED1F-1825-4839-872C-19D805793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11" y="3143854"/>
            <a:ext cx="5321401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73360-A4F7-4EC4-A426-42658F78D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9" y="523272"/>
            <a:ext cx="6150377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82535D-1579-427C-9E49-2BA196DB459D}"/>
              </a:ext>
            </a:extLst>
          </p:cNvPr>
          <p:cNvSpPr txBox="1"/>
          <p:nvPr/>
        </p:nvSpPr>
        <p:spPr>
          <a:xfrm>
            <a:off x="1033041" y="5592986"/>
            <a:ext cx="6094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Example:</a:t>
            </a:r>
            <a:r>
              <a:rPr lang="en-US" dirty="0"/>
              <a:t> My old roommate </a:t>
            </a:r>
            <a:r>
              <a:rPr lang="en-US" b="1" dirty="0"/>
              <a:t>was constantly leaving</a:t>
            </a:r>
            <a:r>
              <a:rPr lang="en-US" dirty="0"/>
              <a:t> the lights on, which drove up the electricity bill.</a:t>
            </a:r>
          </a:p>
        </p:txBody>
      </p:sp>
    </p:spTree>
    <p:extLst>
      <p:ext uri="{BB962C8B-B14F-4D97-AF65-F5344CB8AC3E}">
        <p14:creationId xmlns:p14="http://schemas.microsoft.com/office/powerpoint/2010/main" val="397275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90F3D3-F8AB-4036-B443-BC76314B8BA1}"/>
              </a:ext>
            </a:extLst>
          </p:cNvPr>
          <p:cNvSpPr txBox="1"/>
          <p:nvPr/>
        </p:nvSpPr>
        <p:spPr>
          <a:xfrm>
            <a:off x="578733" y="526933"/>
            <a:ext cx="97343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Past Continuous Quiz: Fill in the blanks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 __________ (walk) home </a:t>
            </a:r>
            <a:r>
              <a:rPr lang="en-US" sz="2400" dirty="0">
                <a:highlight>
                  <a:srgbClr val="FFFF00"/>
                </a:highlight>
              </a:rPr>
              <a:t>when</a:t>
            </a:r>
            <a:r>
              <a:rPr lang="en-US" sz="2400" dirty="0"/>
              <a:t> it __________ (start) to rain.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She __________ (read) a book </a:t>
            </a:r>
            <a:r>
              <a:rPr lang="en-US" sz="2400" dirty="0">
                <a:highlight>
                  <a:srgbClr val="FFFF00"/>
                </a:highlight>
              </a:rPr>
              <a:t>as</a:t>
            </a:r>
            <a:r>
              <a:rPr lang="en-US" sz="2400" dirty="0"/>
              <a:t> her brother __________ (play) outside.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We __________ (wait) for our old teacher </a:t>
            </a:r>
            <a:r>
              <a:rPr lang="en-US" sz="2400" dirty="0">
                <a:highlight>
                  <a:srgbClr val="FFFF00"/>
                </a:highlight>
              </a:rPr>
              <a:t>all</a:t>
            </a:r>
            <a:r>
              <a:rPr lang="en-US" sz="2400" dirty="0"/>
              <a:t> afternoon 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He __________ (always/complain) about his homework.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______you  __________ (see) your friend </a:t>
            </a:r>
            <a:r>
              <a:rPr lang="en-US" sz="2400" dirty="0">
                <a:highlight>
                  <a:srgbClr val="FFFF00"/>
                </a:highlight>
              </a:rPr>
              <a:t>while</a:t>
            </a:r>
            <a:r>
              <a:rPr lang="en-US" sz="2400" dirty="0"/>
              <a:t> you __________ (leave) the park?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 __________ (not/sell) at the market </a:t>
            </a:r>
            <a:r>
              <a:rPr lang="en-US" sz="2400" dirty="0">
                <a:highlight>
                  <a:srgbClr val="FFFF00"/>
                </a:highlight>
              </a:rPr>
              <a:t>at 5 o’clock last Monday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She __________ (check) her bag </a:t>
            </a:r>
            <a:r>
              <a:rPr lang="en-US" sz="2400" dirty="0">
                <a:highlight>
                  <a:srgbClr val="FFFF00"/>
                </a:highlight>
              </a:rPr>
              <a:t>when</a:t>
            </a:r>
            <a:r>
              <a:rPr lang="en-US" sz="2400" dirty="0"/>
              <a:t> we __________(meet)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They ___________(not/drive) </a:t>
            </a:r>
            <a:r>
              <a:rPr lang="en-US" sz="2400" dirty="0">
                <a:highlight>
                  <a:srgbClr val="FFFF00"/>
                </a:highlight>
              </a:rPr>
              <a:t>while</a:t>
            </a:r>
            <a:r>
              <a:rPr lang="en-US" sz="2400" dirty="0"/>
              <a:t> I _____________ (watch).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011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6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6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6"/>
          <p:cNvSpPr/>
          <p:nvPr/>
        </p:nvSpPr>
        <p:spPr>
          <a:xfrm>
            <a:off x="9176153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: 3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2A36E"/>
              </a:gs>
              <a:gs pos="100000">
                <a:srgbClr val="C45F1A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7" name="Google Shape;307;p6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8" name="Google Shape;308;p6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         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1" name="Google Shape;311;p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6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316" name="Google Shape;316;p6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03:00 minutes</a:t>
              </a:r>
              <a:endParaRPr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Google Shape;319;p6"/>
          <p:cNvSpPr txBox="1"/>
          <p:nvPr/>
        </p:nvSpPr>
        <p:spPr>
          <a:xfrm>
            <a:off x="2830874" y="1190778"/>
            <a:ext cx="7518900" cy="79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students</a:t>
            </a:r>
            <a:r>
              <a:rPr lang="en-US" sz="2000" b="1" dirty="0">
                <a:solidFill>
                  <a:schemeClr val="dk2"/>
                </a:solidFill>
              </a:rPr>
              <a:t> 1+2  </a:t>
            </a:r>
            <a:r>
              <a:rPr lang="en-US" sz="2000" b="1" dirty="0">
                <a:solidFill>
                  <a:srgbClr val="92D050"/>
                </a:solidFill>
              </a:rPr>
              <a:t> : write 5 sentences , different forms using the past continuous</a:t>
            </a: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</a:rPr>
              <a:t>students 3+4</a:t>
            </a:r>
            <a:r>
              <a:rPr lang="en-US" sz="2000" b="1" dirty="0">
                <a:solidFill>
                  <a:srgbClr val="92D050"/>
                </a:solidFill>
              </a:rPr>
              <a:t> : write a short paragraph, start with last week, I was </a:t>
            </a:r>
            <a:r>
              <a:rPr lang="en-US" sz="2000" b="1">
                <a:solidFill>
                  <a:srgbClr val="92D050"/>
                </a:solidFill>
              </a:rPr>
              <a:t>cleaning when …..</a:t>
            </a:r>
            <a:endParaRPr sz="2000" b="1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Google Shape;32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333" y="2012915"/>
            <a:ext cx="1273660" cy="716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OBJECTIVES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 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					         :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4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01" name="Google Shape;101;p2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01:00 minute</a:t>
              </a:r>
              <a:endParaRPr/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830874" y="1275444"/>
            <a:ext cx="8058900" cy="604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the end of the lesson, students will be able 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uses and forms of  the past continuous tense.</a:t>
            </a:r>
          </a:p>
          <a:p>
            <a:pPr marL="457200" indent="-457200">
              <a:lnSpc>
                <a:spcPct val="200000"/>
              </a:lnSpc>
              <a:buClr>
                <a:srgbClr val="92D050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Identify the key words and time expressions used with the past continuous.</a:t>
            </a: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800"/>
              <a:buFont typeface="Calibri"/>
              <a:buAutoNum type="arabicPeriod"/>
            </a:pPr>
            <a:endParaRPr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92D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198830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 dirty="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4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57" name="Google Shape;157;p4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76337" y="1432654"/>
            <a:ext cx="71610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46" name="Picture 2" descr="Kagan Structure: RallyRobin – Fountain ...">
            <a:extLst>
              <a:ext uri="{FF2B5EF4-FFF2-40B4-BE49-F238E27FC236}">
                <a16:creationId xmlns:a16="http://schemas.microsoft.com/office/drawing/2014/main" id="{84DBA0BC-CBD0-4DDC-9BF8-8472E368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74" y="3895068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F5065B-5738-4F98-B7BE-7551F4B57B87}"/>
              </a:ext>
            </a:extLst>
          </p:cNvPr>
          <p:cNvSpPr txBox="1"/>
          <p:nvPr/>
        </p:nvSpPr>
        <p:spPr>
          <a:xfrm>
            <a:off x="2477395" y="1413132"/>
            <a:ext cx="6722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What were you doing at 7 </a:t>
            </a:r>
            <a:r>
              <a:rPr lang="en-US" sz="2400" dirty="0" err="1">
                <a:highlight>
                  <a:srgbClr val="FFFF00"/>
                </a:highlight>
              </a:rPr>
              <a:t>oclock</a:t>
            </a:r>
            <a:r>
              <a:rPr lang="en-US" sz="2400" dirty="0">
                <a:highlight>
                  <a:srgbClr val="FFFF00"/>
                </a:highlight>
              </a:rPr>
              <a:t> yesterday?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0728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4b6248653_0_3"/>
          <p:cNvSpPr/>
          <p:nvPr/>
        </p:nvSpPr>
        <p:spPr>
          <a:xfrm>
            <a:off x="0" y="1126535"/>
            <a:ext cx="1764900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a4b6248653_0_3"/>
          <p:cNvSpPr/>
          <p:nvPr/>
        </p:nvSpPr>
        <p:spPr>
          <a:xfrm>
            <a:off x="98791" y="1195248"/>
            <a:ext cx="2131500" cy="435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2" name="Google Shape;172;g3a4b6248653_0_3"/>
          <p:cNvSpPr/>
          <p:nvPr/>
        </p:nvSpPr>
        <p:spPr>
          <a:xfrm>
            <a:off x="98791" y="2348346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a4b6248653_0_3"/>
          <p:cNvSpPr/>
          <p:nvPr/>
        </p:nvSpPr>
        <p:spPr>
          <a:xfrm>
            <a:off x="85143" y="2873383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a4b6248653_0_3"/>
          <p:cNvSpPr/>
          <p:nvPr/>
        </p:nvSpPr>
        <p:spPr>
          <a:xfrm>
            <a:off x="71495" y="3915432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g3a4b6248653_0_3"/>
          <p:cNvSpPr/>
          <p:nvPr/>
        </p:nvSpPr>
        <p:spPr>
          <a:xfrm>
            <a:off x="71495" y="3380165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3a4b6248653_0_3"/>
          <p:cNvSpPr/>
          <p:nvPr/>
        </p:nvSpPr>
        <p:spPr>
          <a:xfrm>
            <a:off x="9198830" y="603565"/>
            <a:ext cx="27039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 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3a4b6248653_0_3"/>
          <p:cNvSpPr/>
          <p:nvPr/>
        </p:nvSpPr>
        <p:spPr>
          <a:xfrm>
            <a:off x="85143" y="4428068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g3a4b6248653_0_3"/>
          <p:cNvSpPr/>
          <p:nvPr/>
        </p:nvSpPr>
        <p:spPr>
          <a:xfrm>
            <a:off x="98791" y="1766317"/>
            <a:ext cx="2158800" cy="463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9" name="Google Shape;179;g3a4b6248653_0_3"/>
          <p:cNvSpPr txBox="1"/>
          <p:nvPr/>
        </p:nvSpPr>
        <p:spPr>
          <a:xfrm>
            <a:off x="468880" y="45390"/>
            <a:ext cx="11589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					 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4b6248653_0_3"/>
          <p:cNvSpPr/>
          <p:nvPr/>
        </p:nvSpPr>
        <p:spPr>
          <a:xfrm>
            <a:off x="7243077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1" name="Google Shape;181;g3a4b6248653_0_3"/>
          <p:cNvSpPr/>
          <p:nvPr/>
        </p:nvSpPr>
        <p:spPr>
          <a:xfrm>
            <a:off x="5286971" y="603566"/>
            <a:ext cx="2148300" cy="353700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2" name="Google Shape;182;g3a4b6248653_0_3"/>
          <p:cNvSpPr/>
          <p:nvPr/>
        </p:nvSpPr>
        <p:spPr>
          <a:xfrm>
            <a:off x="2135318" y="603565"/>
            <a:ext cx="3303000" cy="353700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g3a4b6248653_0_3"/>
          <p:cNvSpPr/>
          <p:nvPr/>
        </p:nvSpPr>
        <p:spPr>
          <a:xfrm>
            <a:off x="2368219" y="1144277"/>
            <a:ext cx="8942700" cy="55785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3a4b624865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a4b6248653_0_3"/>
          <p:cNvPicPr preferRelativeResize="0"/>
          <p:nvPr/>
        </p:nvPicPr>
        <p:blipFill rotWithShape="1">
          <a:blip r:embed="rId4">
            <a:alphaModFix/>
          </a:blip>
          <a:srcRect l="16093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3a4b6248653_0_3"/>
          <p:cNvGrpSpPr/>
          <p:nvPr/>
        </p:nvGrpSpPr>
        <p:grpSpPr>
          <a:xfrm>
            <a:off x="10641234" y="1179779"/>
            <a:ext cx="1261338" cy="716567"/>
            <a:chOff x="7446246" y="205862"/>
            <a:chExt cx="1545000" cy="691200"/>
          </a:xfrm>
        </p:grpSpPr>
        <p:sp>
          <p:nvSpPr>
            <p:cNvPr id="187" name="Google Shape;187;g3a4b6248653_0_3"/>
            <p:cNvSpPr/>
            <p:nvPr/>
          </p:nvSpPr>
          <p:spPr>
            <a:xfrm>
              <a:off x="7446246" y="205862"/>
              <a:ext cx="1545000" cy="691200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g3a4b6248653_0_3"/>
            <p:cNvSpPr/>
            <p:nvPr/>
          </p:nvSpPr>
          <p:spPr>
            <a:xfrm>
              <a:off x="7569132" y="277496"/>
              <a:ext cx="1299000" cy="547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02:00 minutes</a:t>
              </a:r>
              <a:endParaRPr/>
            </a:p>
          </p:txBody>
        </p:sp>
      </p:grpSp>
      <p:sp>
        <p:nvSpPr>
          <p:cNvPr id="189" name="Google Shape;189;g3a4b6248653_0_3"/>
          <p:cNvSpPr/>
          <p:nvPr/>
        </p:nvSpPr>
        <p:spPr>
          <a:xfrm>
            <a:off x="85143" y="4880714"/>
            <a:ext cx="21453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g3a4b6248653_0_3"/>
          <p:cNvSpPr txBox="1"/>
          <p:nvPr/>
        </p:nvSpPr>
        <p:spPr>
          <a:xfrm>
            <a:off x="2776337" y="1432654"/>
            <a:ext cx="7161000" cy="4431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65422"/>
                </a:solidFill>
                <a:latin typeface="Arial"/>
                <a:ea typeface="Arial"/>
                <a:cs typeface="Arial"/>
                <a:sym typeface="Arial"/>
              </a:rPr>
              <a:t>PREASSESSMENT: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________ lunch when you called.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1. had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2. was having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lang="en-US" sz="2800" dirty="0">
                <a:solidFill>
                  <a:schemeClr val="dk1"/>
                </a:solidFill>
                <a:latin typeface="Comic Sans MS"/>
                <a:sym typeface="Comic Sans MS"/>
              </a:rPr>
              <a:t>3. have had</a:t>
            </a:r>
            <a:br>
              <a:rPr lang="en-US" sz="1800" dirty="0">
                <a:solidFill>
                  <a:schemeClr val="dk1"/>
                </a:solidFill>
              </a:rPr>
            </a:b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6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a4b6248653_0_3"/>
          <p:cNvSpPr/>
          <p:nvPr/>
        </p:nvSpPr>
        <p:spPr>
          <a:xfrm>
            <a:off x="98791" y="5398346"/>
            <a:ext cx="22269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3a4b6248653_0_3"/>
          <p:cNvSpPr/>
          <p:nvPr/>
        </p:nvSpPr>
        <p:spPr>
          <a:xfrm>
            <a:off x="131173" y="5913674"/>
            <a:ext cx="2158800" cy="36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3" name="Google Shape;193;g3a4b6248653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3339" y="2083359"/>
            <a:ext cx="1652406" cy="92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a4b6248653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6913" y="4878121"/>
            <a:ext cx="2857500" cy="1600200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mmar | Past continuous | Your English Pal">
            <a:extLst>
              <a:ext uri="{FF2B5EF4-FFF2-40B4-BE49-F238E27FC236}">
                <a16:creationId xmlns:a16="http://schemas.microsoft.com/office/drawing/2014/main" id="{AF941BB5-CE6C-432D-8C3B-B24C98BD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44843"/>
            <a:ext cx="8974658" cy="64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D2076-DBB4-45DD-A941-39D4C1428B5A}"/>
              </a:ext>
            </a:extLst>
          </p:cNvPr>
          <p:cNvSpPr txBox="1"/>
          <p:nvPr/>
        </p:nvSpPr>
        <p:spPr>
          <a:xfrm>
            <a:off x="2660822" y="1537999"/>
            <a:ext cx="262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1 </a:t>
            </a:r>
          </a:p>
        </p:txBody>
      </p:sp>
      <p:pic>
        <p:nvPicPr>
          <p:cNvPr id="3" name="Picture 2" descr="past continuous tense interrupted actions">
            <a:extLst>
              <a:ext uri="{FF2B5EF4-FFF2-40B4-BE49-F238E27FC236}">
                <a16:creationId xmlns:a16="http://schemas.microsoft.com/office/drawing/2014/main" id="{00E9F8A1-EBF0-468F-87DC-142BA8AF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96" y="1937968"/>
            <a:ext cx="5675871" cy="42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4825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  <a:solidFill>
            <a:srgbClr val="4F648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8791" y="1195248"/>
            <a:ext cx="2131514" cy="4357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OUTCOMES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98791" y="2348346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PREASSESSMENT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85143" y="2873383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1495" y="3915432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1495" y="3380165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FORMATIVE ASSESSMENT</a:t>
            </a:r>
            <a:endParaRPr sz="11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LESSON:</a:t>
            </a: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85143" y="4428068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DIFFERENTIATION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98791" y="1766317"/>
            <a:ext cx="2158810" cy="46382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WARM UP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68880" y="45390"/>
            <a:ext cx="11589644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ISLAMIC  EDUCATIONAL COLLEGE				DATE: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					        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sz="1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GRADE: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</a:t>
            </a: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SUBJECT: </a:t>
            </a: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Past Tenses</a:t>
            </a:r>
            <a:endParaRPr sz="1600" b="1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359" y="458330"/>
            <a:ext cx="650166" cy="64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 l="16094"/>
          <a:stretch/>
        </p:blipFill>
        <p:spPr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129" name="Google Shape;129;p3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>
                <a:gd name="adj" fmla="val 16667"/>
              </a:avLst>
            </a:prstGeom>
            <a:solidFill>
              <a:srgbClr val="EC3E5E"/>
            </a:solidFill>
            <a:ln w="12700" cap="flat" cmpd="sng">
              <a:solidFill>
                <a:srgbClr val="EC3E5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0:30 minutes</a:t>
              </a:r>
              <a:endParaRPr dirty="0"/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85143" y="4880714"/>
            <a:ext cx="2145162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 LIFE APPLICATION</a:t>
            </a:r>
            <a:endParaRPr sz="12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98791" y="5398346"/>
            <a:ext cx="222705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31173" y="5913674"/>
            <a:ext cx="2158810" cy="36004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EXIT TICKET</a:t>
            </a:r>
            <a:endParaRPr sz="16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BD2076-DBB4-45DD-A941-39D4C1428B5A}"/>
              </a:ext>
            </a:extLst>
          </p:cNvPr>
          <p:cNvSpPr txBox="1"/>
          <p:nvPr/>
        </p:nvSpPr>
        <p:spPr>
          <a:xfrm>
            <a:off x="2536233" y="1210051"/>
            <a:ext cx="60136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Past continuous </a:t>
            </a:r>
            <a:r>
              <a:rPr lang="en-US" sz="2400" dirty="0"/>
              <a:t>+ </a:t>
            </a:r>
            <a:r>
              <a:rPr lang="en-US" sz="2400" dirty="0">
                <a:highlight>
                  <a:srgbClr val="FF00FF"/>
                </a:highlight>
              </a:rPr>
              <a:t>when</a:t>
            </a:r>
            <a:r>
              <a:rPr lang="en-US" sz="2400" dirty="0"/>
              <a:t> + </a:t>
            </a:r>
            <a:r>
              <a:rPr lang="en-US" sz="2400" dirty="0">
                <a:highlight>
                  <a:srgbClr val="00FFFF"/>
                </a:highlight>
              </a:rPr>
              <a:t>past simple.</a:t>
            </a:r>
          </a:p>
          <a:p>
            <a:r>
              <a:rPr lang="en-US" sz="2400" dirty="0">
                <a:highlight>
                  <a:srgbClr val="FF00FF"/>
                </a:highlight>
              </a:rPr>
              <a:t>when +</a:t>
            </a:r>
            <a:r>
              <a:rPr lang="en-US" sz="2400" dirty="0">
                <a:highlight>
                  <a:srgbClr val="00FFFF"/>
                </a:highlight>
              </a:rPr>
              <a:t>Past simple + </a:t>
            </a:r>
            <a:r>
              <a:rPr lang="en-US" sz="2400" dirty="0">
                <a:highlight>
                  <a:srgbClr val="FFFF00"/>
                </a:highlight>
              </a:rPr>
              <a:t>Past continuous </a:t>
            </a:r>
          </a:p>
          <a:p>
            <a:endParaRPr lang="en-US" dirty="0">
              <a:highlight>
                <a:srgbClr val="00FFFF"/>
              </a:highlight>
            </a:endParaRPr>
          </a:p>
        </p:txBody>
      </p:sp>
      <p:pic>
        <p:nvPicPr>
          <p:cNvPr id="3074" name="Picture 2" descr="Teach the Past Continuous - Free Lesson Content - Off2Class">
            <a:extLst>
              <a:ext uri="{FF2B5EF4-FFF2-40B4-BE49-F238E27FC236}">
                <a16:creationId xmlns:a16="http://schemas.microsoft.com/office/drawing/2014/main" id="{6465C07A-97A3-4D56-A69A-187C879A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86" y="2051576"/>
            <a:ext cx="6297252" cy="47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87849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496FB0F3-CCEB-417E-8258-2A24C426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27" y="209793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84E90-0369-473D-8A67-3B524A9D2B90}"/>
              </a:ext>
            </a:extLst>
          </p:cNvPr>
          <p:cNvSpPr txBox="1"/>
          <p:nvPr/>
        </p:nvSpPr>
        <p:spPr>
          <a:xfrm>
            <a:off x="494605" y="359781"/>
            <a:ext cx="112884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Past simple </a:t>
            </a:r>
            <a:r>
              <a:rPr lang="en-US" sz="2400" dirty="0">
                <a:highlight>
                  <a:srgbClr val="FF00FF"/>
                </a:highlight>
              </a:rPr>
              <a:t>while </a:t>
            </a:r>
            <a:r>
              <a:rPr lang="en-US" sz="2400" dirty="0">
                <a:highlight>
                  <a:srgbClr val="FFFF00"/>
                </a:highlight>
              </a:rPr>
              <a:t> Past continuous 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  <a:endParaRPr lang="en-US" sz="2400" dirty="0">
              <a:highlight>
                <a:srgbClr val="00FFFF"/>
              </a:highlight>
            </a:endParaRPr>
          </a:p>
          <a:p>
            <a:r>
              <a:rPr lang="en-US" sz="2400" dirty="0">
                <a:highlight>
                  <a:srgbClr val="FF00FF"/>
                </a:highlight>
              </a:rPr>
              <a:t>while </a:t>
            </a:r>
            <a:r>
              <a:rPr lang="en-US" sz="2400" dirty="0">
                <a:highlight>
                  <a:srgbClr val="FFFF00"/>
                </a:highlight>
              </a:rPr>
              <a:t> Past continuous </a:t>
            </a:r>
            <a:r>
              <a:rPr lang="en-US" sz="3600" dirty="0">
                <a:highlight>
                  <a:srgbClr val="FFFF00"/>
                </a:highlight>
              </a:rPr>
              <a:t>,</a:t>
            </a:r>
            <a:r>
              <a:rPr lang="en-US" sz="2400" dirty="0">
                <a:highlight>
                  <a:srgbClr val="00FFFF"/>
                </a:highlight>
              </a:rPr>
              <a:t>Past simple.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Arial"/>
                <a:cs typeface="Arial"/>
                <a:sym typeface="Arial"/>
              </a:rPr>
              <a:t>As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 Past continuous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cs typeface="Arial"/>
                <a:sym typeface="Arial"/>
              </a:rPr>
              <a:t>Past simple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             As she was cooking, the phone rang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cs typeface="Arial"/>
                <a:sym typeface="Arial"/>
              </a:rPr>
              <a:t>.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00FFFF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6302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23BAA-DF54-4D10-A797-5D11D7018DFD}"/>
              </a:ext>
            </a:extLst>
          </p:cNvPr>
          <p:cNvSpPr txBox="1"/>
          <p:nvPr/>
        </p:nvSpPr>
        <p:spPr>
          <a:xfrm>
            <a:off x="1145059" y="691979"/>
            <a:ext cx="88309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✅ </a:t>
            </a:r>
            <a:r>
              <a:rPr lang="en-US" sz="2000" b="1" dirty="0"/>
              <a:t>Simple rule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While</a:t>
            </a:r>
            <a:r>
              <a:rPr lang="en-US" sz="2000" dirty="0"/>
              <a:t> → almost always introduces the </a:t>
            </a:r>
            <a:r>
              <a:rPr lang="en-US" sz="2000" b="1" dirty="0"/>
              <a:t>long action</a:t>
            </a:r>
            <a:r>
              <a:rPr lang="en-US" sz="2000" dirty="0"/>
              <a:t> (past continuous).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When</a:t>
            </a:r>
            <a:r>
              <a:rPr lang="en-US" sz="2000" dirty="0"/>
              <a:t> → usually introduces the </a:t>
            </a:r>
            <a:r>
              <a:rPr lang="en-US" sz="2000" b="1" dirty="0"/>
              <a:t>short action</a:t>
            </a:r>
            <a:r>
              <a:rPr lang="en-US" sz="2000" dirty="0"/>
              <a:t> (past simple), but it </a:t>
            </a:r>
            <a:r>
              <a:rPr lang="en-US" sz="2000" i="1" dirty="0"/>
              <a:t>can</a:t>
            </a:r>
            <a:r>
              <a:rPr lang="en-US" sz="2000" dirty="0"/>
              <a:t> also introduce the long action.</a:t>
            </a:r>
          </a:p>
          <a:p>
            <a:endParaRPr lang="en-US" sz="2000" dirty="0"/>
          </a:p>
          <a:p>
            <a:r>
              <a:rPr lang="en-US" sz="2000" b="1" dirty="0"/>
              <a:t>🔍 Examples</a:t>
            </a:r>
          </a:p>
          <a:p>
            <a:r>
              <a:rPr lang="en-US" sz="2000" b="1" dirty="0"/>
              <a:t>1. While = long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While I was sleeping</a:t>
            </a:r>
            <a:r>
              <a:rPr lang="en-US" sz="2000" dirty="0"/>
              <a:t>, someone </a:t>
            </a:r>
            <a:r>
              <a:rPr lang="en-US" sz="2000" b="1" dirty="0"/>
              <a:t>knocked</a:t>
            </a:r>
            <a:r>
              <a:rPr lang="en-US" sz="2000" dirty="0"/>
              <a:t> on the door.</a:t>
            </a:r>
            <a:br>
              <a:rPr lang="en-US" sz="2000" dirty="0"/>
            </a:br>
            <a:r>
              <a:rPr lang="en-US" sz="2000" dirty="0"/>
              <a:t>(Sleeping = long, knocking = interruption)</a:t>
            </a:r>
          </a:p>
          <a:p>
            <a:endParaRPr lang="en-US" sz="2000" b="1" dirty="0"/>
          </a:p>
          <a:p>
            <a:r>
              <a:rPr lang="en-US" sz="2000" b="1" dirty="0"/>
              <a:t>2. When = short interruption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 was sleeping </a:t>
            </a:r>
            <a:r>
              <a:rPr lang="en-US" sz="2000" b="1" dirty="0"/>
              <a:t>when</a:t>
            </a:r>
            <a:r>
              <a:rPr lang="en-US" sz="2000" dirty="0"/>
              <a:t> someone </a:t>
            </a:r>
            <a:r>
              <a:rPr lang="en-US" sz="2000" b="1" dirty="0"/>
              <a:t>knocked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FF00"/>
                </a:highlight>
              </a:rPr>
              <a:t>Both can show interruption</a:t>
            </a:r>
            <a:r>
              <a:rPr lang="en-US" sz="2000" dirty="0">
                <a:highlight>
                  <a:srgbClr val="FFFF00"/>
                </a:highlight>
              </a:rPr>
              <a:t>, but: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While → long action</a:t>
            </a:r>
            <a:br>
              <a:rPr lang="en-US" sz="2000" dirty="0">
                <a:highlight>
                  <a:srgbClr val="FFFF00"/>
                </a:highlight>
              </a:rPr>
            </a:br>
            <a:r>
              <a:rPr lang="en-US" sz="2000" b="1" dirty="0">
                <a:highlight>
                  <a:srgbClr val="FFFF00"/>
                </a:highlight>
              </a:rPr>
              <a:t>When → short action</a:t>
            </a:r>
            <a:r>
              <a:rPr lang="en-US" sz="2000" dirty="0">
                <a:highlight>
                  <a:srgbClr val="FFFF00"/>
                </a:highlight>
              </a:rPr>
              <a:t> (most of the time)</a:t>
            </a:r>
          </a:p>
        </p:txBody>
      </p:sp>
    </p:spTree>
    <p:extLst>
      <p:ext uri="{BB962C8B-B14F-4D97-AF65-F5344CB8AC3E}">
        <p14:creationId xmlns:p14="http://schemas.microsoft.com/office/powerpoint/2010/main" val="2388436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929</Words>
  <Application>Microsoft Office PowerPoint</Application>
  <PresentationFormat>Widescreen</PresentationFormat>
  <Paragraphs>213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Helvetica Neue Light</vt:lpstr>
      <vt:lpstr>Helvetica Neue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HAMZEH ADNAN MAHMOUD HUSSEIN</cp:lastModifiedBy>
  <cp:revision>15</cp:revision>
  <dcterms:created xsi:type="dcterms:W3CDTF">2019-06-13T08:00:41Z</dcterms:created>
  <dcterms:modified xsi:type="dcterms:W3CDTF">2025-12-01T12:00:32Z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