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327" r:id="rId4"/>
    <p:sldId id="328" r:id="rId5"/>
    <p:sldId id="329" r:id="rId6"/>
    <p:sldId id="326" r:id="rId7"/>
    <p:sldId id="330" r:id="rId8"/>
    <p:sldId id="302" r:id="rId9"/>
    <p:sldId id="274" r:id="rId10"/>
    <p:sldId id="331" r:id="rId11"/>
    <p:sldId id="303" r:id="rId12"/>
    <p:sldId id="296" r:id="rId13"/>
    <p:sldId id="333" r:id="rId14"/>
    <p:sldId id="304" r:id="rId15"/>
    <p:sldId id="298" r:id="rId16"/>
    <p:sldId id="301" r:id="rId17"/>
    <p:sldId id="334" r:id="rId18"/>
    <p:sldId id="299" r:id="rId19"/>
    <p:sldId id="307" r:id="rId20"/>
    <p:sldId id="319" r:id="rId21"/>
    <p:sldId id="320" r:id="rId22"/>
    <p:sldId id="318" r:id="rId23"/>
    <p:sldId id="335" r:id="rId24"/>
    <p:sldId id="306" r:id="rId25"/>
    <p:sldId id="308" r:id="rId26"/>
    <p:sldId id="309" r:id="rId27"/>
    <p:sldId id="337" r:id="rId28"/>
    <p:sldId id="336" r:id="rId29"/>
    <p:sldId id="310" r:id="rId30"/>
    <p:sldId id="313" r:id="rId31"/>
    <p:sldId id="315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3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157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56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96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BC496-9401-492E-AAE0-5D076CD187B1}" type="datetimeFigureOut">
              <a:rPr lang="hi-IN" smtClean="0"/>
              <a:t>बुधवार, 5 अग्रहायन 1947</a:t>
            </a:fld>
            <a:endParaRPr lang="hi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i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B75D7-6D3E-4EAC-BF21-CB8426FD6A01}" type="slidenum">
              <a:rPr lang="hi-IN" smtClean="0"/>
              <a:t>‹#›</a:t>
            </a:fld>
            <a:endParaRPr lang="hi-IN"/>
          </a:p>
        </p:txBody>
      </p:sp>
    </p:spTree>
    <p:extLst>
      <p:ext uri="{BB962C8B-B14F-4D97-AF65-F5344CB8AC3E}">
        <p14:creationId xmlns:p14="http://schemas.microsoft.com/office/powerpoint/2010/main" val="2768086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6"/>
          <p:cNvSpPr txBox="1">
            <a:spLocks noChangeArrowheads="1"/>
          </p:cNvSpPr>
          <p:nvPr userDrawn="1"/>
        </p:nvSpPr>
        <p:spPr bwMode="auto">
          <a:xfrm>
            <a:off x="9578975" y="117475"/>
            <a:ext cx="2560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ar-AE" altLang="en-US" b="1" smtClean="0"/>
              <a:t>فكرة و تصميم : زياد محمد</a:t>
            </a:r>
            <a:endParaRPr lang="en-AE" altLang="en-US" b="1" smtClean="0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DF699830-77CE-4E00-AFDD-FDD9FE7AA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6A6B947-D485-4285-BF5E-4CAE0B1CF8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AE"/>
          </a:p>
        </p:txBody>
      </p:sp>
      <p:sp>
        <p:nvSpPr>
          <p:cNvPr id="5" name="عنصر نائب للتاريخ 3">
            <a:extLst>
              <a:ext uri="{FF2B5EF4-FFF2-40B4-BE49-F238E27FC236}">
                <a16:creationId xmlns:a16="http://schemas.microsoft.com/office/drawing/2014/main" id="{1EE277A8-0CA7-4344-999A-28E35EECA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CDDDE-F364-43D9-AC6B-84C518106156}" type="datetimeFigureOut">
              <a:rPr lang="en-AE"/>
              <a:pPr>
                <a:defRPr/>
              </a:pPr>
              <a:t>26/11/2025</a:t>
            </a:fld>
            <a:endParaRPr lang="en-AE"/>
          </a:p>
        </p:txBody>
      </p:sp>
      <p:sp>
        <p:nvSpPr>
          <p:cNvPr id="6" name="عنصر نائب للتذييل 4">
            <a:extLst>
              <a:ext uri="{FF2B5EF4-FFF2-40B4-BE49-F238E27FC236}">
                <a16:creationId xmlns:a16="http://schemas.microsoft.com/office/drawing/2014/main" id="{24380641-480D-46E8-821C-2A7F6C723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E"/>
          </a:p>
        </p:txBody>
      </p:sp>
      <p:sp>
        <p:nvSpPr>
          <p:cNvPr id="7" name="عنصر نائب لرقم الشريحة 5">
            <a:extLst>
              <a:ext uri="{FF2B5EF4-FFF2-40B4-BE49-F238E27FC236}">
                <a16:creationId xmlns:a16="http://schemas.microsoft.com/office/drawing/2014/main" id="{B04D3EA0-84CA-45ED-9D81-E57352345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0D927-F355-4991-BAED-8716A083B584}" type="slidenum">
              <a:rPr lang="en-AE"/>
              <a:pPr>
                <a:defRPr/>
              </a:pPr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02632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92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051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14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924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3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21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1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52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6F202-E086-43E8-BC5F-C161767B9809}" type="datetimeFigureOut">
              <a:rPr lang="en-US" smtClean="0"/>
              <a:t>11/26/2025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DE67-49EB-4AE0-88C0-2B97B80F6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7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ar/resource/2879228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ordwall.net/ar/resource/2879204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ordwall.net/ar/resource/28821973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audio" Target="file:///C:\Documents%20and%20Settings\alreem%20computer\Desktop\Hho\New%20Question.wav" TargetMode="External"/><Relationship Id="rId6" Type="http://schemas.openxmlformats.org/officeDocument/2006/relationships/audio" Target="../media/audio4.wav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8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audio" Target="../media/audio1.wav"/><Relationship Id="rId7" Type="http://schemas.openxmlformats.org/officeDocument/2006/relationships/audio" Target="../media/audio4.wav"/><Relationship Id="rId12" Type="http://schemas.openxmlformats.org/officeDocument/2006/relationships/image" Target="../media/image14.png"/><Relationship Id="rId2" Type="http://schemas.openxmlformats.org/officeDocument/2006/relationships/audio" Target="file:///C:\Documents%20and%20Settings\alreem%20computer\Desktop\Hho\New%20Question.wav" TargetMode="External"/><Relationship Id="rId1" Type="http://schemas.microsoft.com/office/2007/relationships/media" Target="file:///C:\Documents%20and%20Settings\alreem%20computer\Desktop\Hho\New%20Question.wav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0"/>
            <a:ext cx="2082800" cy="185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83268" y="2396834"/>
            <a:ext cx="3845079" cy="34163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SA" sz="5400" b="1" dirty="0">
                <a:cs typeface="AGA Battouta Regular" pitchFamily="2" charset="-78"/>
              </a:rPr>
              <a:t>الوحدة : </a:t>
            </a:r>
            <a:r>
              <a:rPr lang="ar-JO" sz="5400" b="1" dirty="0" smtClean="0">
                <a:cs typeface="AGA Battouta Regular" pitchFamily="2" charset="-78"/>
              </a:rPr>
              <a:t>الرابعة</a:t>
            </a:r>
            <a:endParaRPr lang="ar-SA" sz="5400" b="1" dirty="0">
              <a:cs typeface="AGA Battouta Regular" pitchFamily="2" charset="-78"/>
            </a:endParaRPr>
          </a:p>
          <a:p>
            <a:pPr algn="r" rtl="1"/>
            <a:r>
              <a:rPr lang="ar-SA" sz="5400" b="1" dirty="0">
                <a:cs typeface="AGA Battouta Regular" pitchFamily="2" charset="-78"/>
              </a:rPr>
              <a:t>الدرس : </a:t>
            </a:r>
            <a:r>
              <a:rPr lang="ar-JO" sz="5400" b="1" dirty="0" smtClean="0">
                <a:cs typeface="AGA Battouta Regular" pitchFamily="2" charset="-78"/>
              </a:rPr>
              <a:t>الغزو المغولي</a:t>
            </a:r>
            <a:endParaRPr lang="ar-JO" sz="5400" b="1" dirty="0">
              <a:cs typeface="AGA Battouta Regular" pitchFamily="2" charset="-78"/>
            </a:endParaRPr>
          </a:p>
          <a:p>
            <a:pPr algn="r" rtl="1"/>
            <a:r>
              <a:rPr lang="ar-SA" sz="5400" b="1" dirty="0">
                <a:cs typeface="AGA Battouta Regular" pitchFamily="2" charset="-78"/>
              </a:rPr>
              <a:t>المبحث :  </a:t>
            </a:r>
            <a:r>
              <a:rPr lang="ar-JO" sz="5400" b="1" dirty="0" smtClean="0">
                <a:cs typeface="AGA Battouta Regular" pitchFamily="2" charset="-78"/>
              </a:rPr>
              <a:t>التاريخ</a:t>
            </a:r>
            <a:endParaRPr lang="ar-SA" sz="5400" b="1" dirty="0">
              <a:cs typeface="AGA Battouta Regular" pitchFamily="2" charset="-78"/>
            </a:endParaRPr>
          </a:p>
          <a:p>
            <a:pPr algn="r" rtl="1"/>
            <a:r>
              <a:rPr lang="ar-SA" sz="5400" b="1" dirty="0">
                <a:cs typeface="AGA Battouta Regular" pitchFamily="2" charset="-78"/>
              </a:rPr>
              <a:t>الصف: </a:t>
            </a:r>
            <a:r>
              <a:rPr lang="ar-JO" sz="5400" b="1" dirty="0" smtClean="0">
                <a:cs typeface="AGA Battouta Regular" pitchFamily="2" charset="-78"/>
              </a:rPr>
              <a:t>التاسع</a:t>
            </a:r>
            <a:endParaRPr lang="ar-JO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05" y="328517"/>
            <a:ext cx="5910202" cy="18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81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/>
          <a:stretch>
            <a:fillRect/>
          </a:stretch>
        </p:blipFill>
        <p:spPr bwMode="auto">
          <a:xfrm>
            <a:off x="0" y="0"/>
            <a:ext cx="12096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723900" y="134938"/>
            <a:ext cx="5918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Rally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Robin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implified Arabic" panose="02020603050405020304" pitchFamily="18" charset="-78"/>
            </a:endParaRPr>
          </a:p>
        </p:txBody>
      </p:sp>
      <p:sp>
        <p:nvSpPr>
          <p:cNvPr id="41988" name="Content Placeholder 10"/>
          <p:cNvSpPr txBox="1">
            <a:spLocks/>
          </p:cNvSpPr>
          <p:nvPr/>
        </p:nvSpPr>
        <p:spPr bwMode="auto">
          <a:xfrm>
            <a:off x="1209675" y="1441450"/>
            <a:ext cx="103092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/>
            <a:r>
              <a:rPr lang="ar-JO" altLang="en-US" sz="4000" dirty="0"/>
              <a:t>المعلم يطرح السؤال ويعطي وقتا للتفكير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المعلم يحدد الشركاء سواء شركاء بالكتف أو بالوجه ثم يقول “ابدأ” 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الشركاء يتناوبون في الحل او الرد </a:t>
            </a:r>
            <a:r>
              <a:rPr lang="ar-JO" altLang="en-US" sz="4000" dirty="0">
                <a:solidFill>
                  <a:srgbClr val="FF0000"/>
                </a:solidFill>
              </a:rPr>
              <a:t>شفهيا </a:t>
            </a:r>
            <a:r>
              <a:rPr lang="ar-JO" altLang="en-US" sz="4000" dirty="0"/>
              <a:t> 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المدرب يقول “توقف”  </a:t>
            </a:r>
            <a:endParaRPr lang="en-US" altLang="en-US" sz="4000" dirty="0"/>
          </a:p>
          <a:p>
            <a:pPr algn="r" eaLnBrk="1" hangingPunct="1"/>
            <a:r>
              <a:rPr lang="ar-JO" altLang="en-US" sz="4000" dirty="0"/>
              <a:t>يشكر الطلبة بعضهم البعض</a:t>
            </a:r>
            <a:endParaRPr lang="ar-JO" altLang="en-US" sz="4400" dirty="0"/>
          </a:p>
          <a:p>
            <a:pPr algn="ctr" eaLnBrk="1" hangingPunct="1"/>
            <a:r>
              <a:rPr lang="ar-JO" altLang="en-US" sz="4400" b="1" dirty="0" smtClean="0">
                <a:solidFill>
                  <a:srgbClr val="FF0000"/>
                </a:solidFill>
              </a:rPr>
              <a:t>من هم المغول 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419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481388"/>
            <a:ext cx="198913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947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ounded Rectangle 10">
            <a:extLst>
              <a:ext uri="{FF2B5EF4-FFF2-40B4-BE49-F238E27FC236}">
                <a16:creationId xmlns:a16="http://schemas.microsoft.com/office/drawing/2014/main" id="{DD194A77-839E-A485-3E29-B99FA7296432}"/>
              </a:ext>
            </a:extLst>
          </p:cNvPr>
          <p:cNvSpPr/>
          <p:nvPr/>
        </p:nvSpPr>
        <p:spPr>
          <a:xfrm>
            <a:off x="206116" y="1120984"/>
            <a:ext cx="1261271" cy="716434"/>
          </a:xfrm>
          <a:prstGeom prst="roundRect">
            <a:avLst/>
          </a:prstGeom>
          <a:solidFill>
            <a:srgbClr val="EC3E5E"/>
          </a:solidFill>
          <a:ln>
            <a:solidFill>
              <a:srgbClr val="EC3E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92339" y="1195248"/>
            <a:ext cx="55057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1894803" y="1415483"/>
            <a:ext cx="7024744" cy="11430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JO" sz="4800" b="1" dirty="0" smtClean="0">
                <a:solidFill>
                  <a:srgbClr val="FF0000"/>
                </a:solidFill>
                <a:latin typeface="Segoe UI" pitchFamily="34" charset="0"/>
                <a:cs typeface="+mn-cs"/>
              </a:rPr>
              <a:t>التقديم : أصل المغول من خلال الفيديو المرفق </a:t>
            </a:r>
            <a:endParaRPr lang="hi-IN" sz="4800" b="1" dirty="0">
              <a:solidFill>
                <a:srgbClr val="FF0000"/>
              </a:solidFill>
              <a:latin typeface="Segoe UI" pitchFamily="34" charset="0"/>
              <a:cs typeface="+mn-cs"/>
            </a:endParaRPr>
          </a:p>
        </p:txBody>
      </p:sp>
      <p:pic>
        <p:nvPicPr>
          <p:cNvPr id="3" name="المغو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5765" y="2743768"/>
            <a:ext cx="7117541" cy="400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502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9876" y="1911681"/>
            <a:ext cx="550577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45" name="Picture 2" descr="C:\Users\std\Desktop\New folder\1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920" y="4618477"/>
            <a:ext cx="4505716" cy="2058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02" y="1585691"/>
            <a:ext cx="8155467" cy="23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141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>
            <a:extLst>
              <a:ext uri="{FF2B5EF4-FFF2-40B4-BE49-F238E27FC236}">
                <a16:creationId xmlns:a16="http://schemas.microsoft.com/office/drawing/2014/main" id="{8A06B355-9241-4FFE-9F0B-9EFF9C395DA6}"/>
              </a:ext>
            </a:extLst>
          </p:cNvPr>
          <p:cNvSpPr/>
          <p:nvPr/>
        </p:nvSpPr>
        <p:spPr>
          <a:xfrm>
            <a:off x="8515350" y="757238"/>
            <a:ext cx="2149475" cy="35242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التاريخ</a:t>
            </a: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EAFB012A-4C2B-4E46-8779-DB170FFF62B3}"/>
              </a:ext>
            </a:extLst>
          </p:cNvPr>
          <p:cNvSpPr txBox="1">
            <a:spLocks/>
          </p:cNvSpPr>
          <p:nvPr/>
        </p:nvSpPr>
        <p:spPr>
          <a:xfrm>
            <a:off x="26416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B5F2267-5164-4CE1-B973-E02A6B7FEA61}"/>
              </a:ext>
            </a:extLst>
          </p:cNvPr>
          <p:cNvSpPr/>
          <p:nvPr/>
        </p:nvSpPr>
        <p:spPr>
          <a:xfrm>
            <a:off x="6259513" y="766763"/>
            <a:ext cx="2352675" cy="35401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 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38F0D399-3102-4A95-9197-27FAF8E56D95}"/>
              </a:ext>
            </a:extLst>
          </p:cNvPr>
          <p:cNvSpPr/>
          <p:nvPr/>
        </p:nvSpPr>
        <p:spPr>
          <a:xfrm>
            <a:off x="4276725" y="795338"/>
            <a:ext cx="2147888" cy="35242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 </a:t>
            </a: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42D1895D-56FA-451A-B786-51606F2A53C0}"/>
              </a:ext>
            </a:extLst>
          </p:cNvPr>
          <p:cNvSpPr/>
          <p:nvPr/>
        </p:nvSpPr>
        <p:spPr>
          <a:xfrm>
            <a:off x="728663" y="766763"/>
            <a:ext cx="3543300" cy="35401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دولة المماليك</a:t>
            </a:r>
          </a:p>
        </p:txBody>
      </p:sp>
      <p:pic>
        <p:nvPicPr>
          <p:cNvPr id="44039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492125"/>
            <a:ext cx="6508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/>
          <a:stretch>
            <a:fillRect/>
          </a:stretch>
        </p:blipFill>
        <p:spPr bwMode="auto">
          <a:xfrm>
            <a:off x="0" y="0"/>
            <a:ext cx="12096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JO" altLang="en-US" sz="1800">
              <a:latin typeface="Arial" panose="020B0604020202020204" pitchFamily="34" charset="0"/>
            </a:endParaRPr>
          </a:p>
        </p:txBody>
      </p:sp>
      <p:sp>
        <p:nvSpPr>
          <p:cNvPr id="4404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JO" altLang="en-US" sz="1800">
              <a:latin typeface="Arial" panose="020B0604020202020204" pitchFamily="34" charset="0"/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6CEDE7C2-90EE-4590-8AF7-3456E78AD2B2}"/>
              </a:ext>
            </a:extLst>
          </p:cNvPr>
          <p:cNvSpPr/>
          <p:nvPr/>
        </p:nvSpPr>
        <p:spPr>
          <a:xfrm>
            <a:off x="-433387" y="1365898"/>
            <a:ext cx="10547350" cy="5832475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404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963" y="1227138"/>
            <a:ext cx="2078037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79F6B3E6-50FD-4B7D-9A2B-98C8DACC2DAC}"/>
              </a:ext>
            </a:extLst>
          </p:cNvPr>
          <p:cNvSpPr/>
          <p:nvPr/>
        </p:nvSpPr>
        <p:spPr>
          <a:xfrm>
            <a:off x="914400" y="1176338"/>
            <a:ext cx="7600950" cy="2168525"/>
          </a:xfrm>
          <a:prstGeom prst="downArrowCallout">
            <a:avLst>
              <a:gd name="adj1" fmla="val 25000"/>
              <a:gd name="adj2" fmla="val 28179"/>
              <a:gd name="adj3" fmla="val 25000"/>
              <a:gd name="adj4" fmla="val 6497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من خلال النص المرفق اجب عما يلي </a:t>
            </a:r>
          </a:p>
          <a:p>
            <a:pPr marL="457200" indent="-457200" algn="ctr" rtl="1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من هو الذي استطاع  توحيد القبائل المتناحرة </a:t>
            </a:r>
          </a:p>
          <a:p>
            <a:pPr marL="457200" indent="-457200" algn="ctr" rtl="1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ما معنى جنكيز خان </a:t>
            </a:r>
          </a:p>
          <a:p>
            <a:pPr marL="457200" indent="-457200" algn="ctr" rtl="1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ما هي المناطق التي سيطر عليها جنكيز خان </a:t>
            </a:r>
            <a:endParaRPr lang="ar-JO" sz="20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386" y="3102460"/>
            <a:ext cx="8948736" cy="388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791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td\Desktop\New folder\خريطة-آسيا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883" y="2863250"/>
            <a:ext cx="57912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ouble Wave 3"/>
          <p:cNvSpPr/>
          <p:nvPr/>
        </p:nvSpPr>
        <p:spPr>
          <a:xfrm>
            <a:off x="8390176" y="811663"/>
            <a:ext cx="1980839" cy="36241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105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المادة: ا</a:t>
            </a:r>
            <a:r>
              <a:rPr lang="ar-JO" sz="105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لتاريخ</a:t>
            </a:r>
          </a:p>
        </p:txBody>
      </p:sp>
      <p:sp>
        <p:nvSpPr>
          <p:cNvPr id="5" name="Footer Placeholder 6"/>
          <p:cNvSpPr txBox="1">
            <a:spLocks/>
          </p:cNvSpPr>
          <p:nvPr/>
        </p:nvSpPr>
        <p:spPr>
          <a:xfrm>
            <a:off x="9003741" y="167818"/>
            <a:ext cx="1654634" cy="34724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1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1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	</a:t>
            </a:r>
            <a:endParaRPr lang="ar-JO" sz="21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6" name="Double Wave 5"/>
          <p:cNvSpPr/>
          <p:nvPr/>
        </p:nvSpPr>
        <p:spPr>
          <a:xfrm>
            <a:off x="6665105" y="867453"/>
            <a:ext cx="1719866" cy="36241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105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الصف : </a:t>
            </a:r>
            <a:r>
              <a:rPr lang="ar-JO" sz="105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05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ouble Wave 6"/>
          <p:cNvSpPr/>
          <p:nvPr/>
        </p:nvSpPr>
        <p:spPr>
          <a:xfrm>
            <a:off x="4620404" y="811663"/>
            <a:ext cx="2044701" cy="31842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105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الوحدة: </a:t>
            </a:r>
            <a:r>
              <a:rPr lang="ar-JO" sz="105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الرابعة</a:t>
            </a:r>
          </a:p>
        </p:txBody>
      </p:sp>
      <p:sp>
        <p:nvSpPr>
          <p:cNvPr id="8" name="Double Wave 7"/>
          <p:cNvSpPr/>
          <p:nvPr/>
        </p:nvSpPr>
        <p:spPr>
          <a:xfrm>
            <a:off x="1785076" y="755873"/>
            <a:ext cx="2892235" cy="31842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JO" sz="135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</a:rPr>
              <a:t>الغزو المغولي</a:t>
            </a:r>
            <a:endParaRPr lang="ar-JO" sz="135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984" y="511128"/>
            <a:ext cx="900275" cy="601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62523" y="0"/>
            <a:ext cx="1905000" cy="138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406769" y="1804322"/>
            <a:ext cx="7980175" cy="721848"/>
          </a:xfrm>
        </p:spPr>
        <p:txBody>
          <a:bodyPr>
            <a:normAutofit fontScale="90000"/>
          </a:bodyPr>
          <a:lstStyle/>
          <a:p>
            <a:pPr algn="r" rtl="1"/>
            <a:r>
              <a:rPr lang="ar-JO" sz="3600" b="1" dirty="0" smtClean="0">
                <a:solidFill>
                  <a:srgbClr val="FF0000"/>
                </a:solidFill>
                <a:latin typeface="Segoe UI" pitchFamily="34" charset="0"/>
                <a:cs typeface="+mn-cs"/>
              </a:rPr>
              <a:t> </a:t>
            </a:r>
            <a:r>
              <a:rPr lang="ar-JO" sz="3600" b="1" dirty="0" smtClean="0">
                <a:latin typeface="Segoe UI" pitchFamily="34" charset="0"/>
                <a:cs typeface="+mn-cs"/>
              </a:rPr>
              <a:t>تقويم تكويني: حدد مناطق استقرار المغول على الخريطة</a:t>
            </a:r>
            <a:endParaRPr lang="hi-IN" sz="3600" b="1" dirty="0">
              <a:latin typeface="Segoe UI" pitchFamily="34" charset="0"/>
              <a:cs typeface="+mn-cs"/>
            </a:endParaRPr>
          </a:p>
        </p:txBody>
      </p:sp>
      <p:pic>
        <p:nvPicPr>
          <p:cNvPr id="13" name="صورة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01" y="3017420"/>
            <a:ext cx="2760846" cy="277634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ounded Rectangle 11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4" name="Rounded Rectangle 13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766751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-30283" y="1030596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0</a:t>
              </a:r>
              <a:r>
                <a:rPr lang="ar-JO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en-US" b="1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:00 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09306" y="1320554"/>
            <a:ext cx="550577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endParaRPr lang="ar-JO" sz="2400" b="1" dirty="0">
              <a:latin typeface="GE SS Text Bold" pitchFamily="18" charset="-78"/>
              <a:ea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7" name="Rectangle: Rounded Corners 7">
            <a:extLst>
              <a:ext uri="{FF2B5EF4-FFF2-40B4-BE49-F238E27FC236}">
                <a16:creationId xmlns:a16="http://schemas.microsoft.com/office/drawing/2014/main" id="{ED250760-B174-57C1-5963-B3F0D21EADD5}"/>
              </a:ext>
            </a:extLst>
          </p:cNvPr>
          <p:cNvSpPr/>
          <p:nvPr/>
        </p:nvSpPr>
        <p:spPr>
          <a:xfrm>
            <a:off x="153398" y="2899036"/>
            <a:ext cx="3548761" cy="173924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 smtClean="0"/>
              <a:t>من هو جنكيز خان </a:t>
            </a:r>
            <a:endParaRPr lang="en-US" sz="2800" b="1" dirty="0"/>
          </a:p>
        </p:txBody>
      </p:sp>
      <p:sp>
        <p:nvSpPr>
          <p:cNvPr id="48" name="Rectangle: Rounded Corners 8">
            <a:extLst>
              <a:ext uri="{FF2B5EF4-FFF2-40B4-BE49-F238E27FC236}">
                <a16:creationId xmlns:a16="http://schemas.microsoft.com/office/drawing/2014/main" id="{E9EB0B09-03C3-1714-9BF6-F79D12156C45}"/>
              </a:ext>
            </a:extLst>
          </p:cNvPr>
          <p:cNvSpPr/>
          <p:nvPr/>
        </p:nvSpPr>
        <p:spPr>
          <a:xfrm>
            <a:off x="206117" y="5201448"/>
            <a:ext cx="3390002" cy="14952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400" b="1" dirty="0" smtClean="0"/>
              <a:t>من هم المغول </a:t>
            </a:r>
            <a:endParaRPr lang="en-US" sz="2400" b="1" dirty="0"/>
          </a:p>
        </p:txBody>
      </p:sp>
      <p:grpSp>
        <p:nvGrpSpPr>
          <p:cNvPr id="49" name="Group 48"/>
          <p:cNvGrpSpPr/>
          <p:nvPr/>
        </p:nvGrpSpPr>
        <p:grpSpPr>
          <a:xfrm>
            <a:off x="3651852" y="2333501"/>
            <a:ext cx="2055138" cy="4382095"/>
            <a:chOff x="6287512" y="2493050"/>
            <a:chExt cx="2055138" cy="4382095"/>
          </a:xfrm>
        </p:grpSpPr>
        <p:sp>
          <p:nvSpPr>
            <p:cNvPr id="50" name="Shape 2">
              <a:extLst>
                <a:ext uri="{FF2B5EF4-FFF2-40B4-BE49-F238E27FC236}">
                  <a16:creationId xmlns:a16="http://schemas.microsoft.com/office/drawing/2014/main" id="{E7AC2A34-6142-E906-338F-AEC60747B39E}"/>
                </a:ext>
              </a:extLst>
            </p:cNvPr>
            <p:cNvSpPr/>
            <p:nvPr/>
          </p:nvSpPr>
          <p:spPr>
            <a:xfrm>
              <a:off x="7292935" y="2493050"/>
              <a:ext cx="44410" cy="4382095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Shape 3">
              <a:extLst>
                <a:ext uri="{FF2B5EF4-FFF2-40B4-BE49-F238E27FC236}">
                  <a16:creationId xmlns:a16="http://schemas.microsoft.com/office/drawing/2014/main" id="{7F6B48C4-E63C-C065-BC44-13176ABDEC50}"/>
                </a:ext>
              </a:extLst>
            </p:cNvPr>
            <p:cNvSpPr/>
            <p:nvPr/>
          </p:nvSpPr>
          <p:spPr>
            <a:xfrm>
              <a:off x="7565053" y="2894350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2" name="Shape 4">
              <a:extLst>
                <a:ext uri="{FF2B5EF4-FFF2-40B4-BE49-F238E27FC236}">
                  <a16:creationId xmlns:a16="http://schemas.microsoft.com/office/drawing/2014/main" id="{638B7FF1-2629-0300-ECCB-FEBEDB7A220B}"/>
                </a:ext>
              </a:extLst>
            </p:cNvPr>
            <p:cNvSpPr/>
            <p:nvPr/>
          </p:nvSpPr>
          <p:spPr>
            <a:xfrm>
              <a:off x="7076816" y="2655884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3" name="Text 5">
              <a:extLst>
                <a:ext uri="{FF2B5EF4-FFF2-40B4-BE49-F238E27FC236}">
                  <a16:creationId xmlns:a16="http://schemas.microsoft.com/office/drawing/2014/main" id="{26859F2F-3E10-7852-2CE4-C439CF85BD63}"/>
                </a:ext>
              </a:extLst>
            </p:cNvPr>
            <p:cNvSpPr/>
            <p:nvPr/>
          </p:nvSpPr>
          <p:spPr>
            <a:xfrm>
              <a:off x="7223105" y="2708315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1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4" name="Shape 8">
              <a:extLst>
                <a:ext uri="{FF2B5EF4-FFF2-40B4-BE49-F238E27FC236}">
                  <a16:creationId xmlns:a16="http://schemas.microsoft.com/office/drawing/2014/main" id="{87F88120-07C1-DA73-FE01-511617E1C071}"/>
                </a:ext>
              </a:extLst>
            </p:cNvPr>
            <p:cNvSpPr/>
            <p:nvPr/>
          </p:nvSpPr>
          <p:spPr>
            <a:xfrm>
              <a:off x="6287512" y="400520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Shape 9">
              <a:extLst>
                <a:ext uri="{FF2B5EF4-FFF2-40B4-BE49-F238E27FC236}">
                  <a16:creationId xmlns:a16="http://schemas.microsoft.com/office/drawing/2014/main" id="{2BC01055-80C0-77E7-B6B8-79D5B3349246}"/>
                </a:ext>
              </a:extLst>
            </p:cNvPr>
            <p:cNvSpPr/>
            <p:nvPr/>
          </p:nvSpPr>
          <p:spPr>
            <a:xfrm>
              <a:off x="7065109" y="377749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 10">
              <a:extLst>
                <a:ext uri="{FF2B5EF4-FFF2-40B4-BE49-F238E27FC236}">
                  <a16:creationId xmlns:a16="http://schemas.microsoft.com/office/drawing/2014/main" id="{8EE93098-4EC1-B0BB-5A82-76A76BDDFABD}"/>
                </a:ext>
              </a:extLst>
            </p:cNvPr>
            <p:cNvSpPr/>
            <p:nvPr/>
          </p:nvSpPr>
          <p:spPr>
            <a:xfrm>
              <a:off x="7223105" y="381916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2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7" name="Shape 13">
              <a:extLst>
                <a:ext uri="{FF2B5EF4-FFF2-40B4-BE49-F238E27FC236}">
                  <a16:creationId xmlns:a16="http://schemas.microsoft.com/office/drawing/2014/main" id="{90D2BED4-4E81-51D4-EEE9-283E9A341BA1}"/>
                </a:ext>
              </a:extLst>
            </p:cNvPr>
            <p:cNvSpPr/>
            <p:nvPr/>
          </p:nvSpPr>
          <p:spPr>
            <a:xfrm>
              <a:off x="7565053" y="5196423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Shape 14">
              <a:extLst>
                <a:ext uri="{FF2B5EF4-FFF2-40B4-BE49-F238E27FC236}">
                  <a16:creationId xmlns:a16="http://schemas.microsoft.com/office/drawing/2014/main" id="{F1EEB422-CD7D-C49E-AE4A-0F50444C3C4E}"/>
                </a:ext>
              </a:extLst>
            </p:cNvPr>
            <p:cNvSpPr/>
            <p:nvPr/>
          </p:nvSpPr>
          <p:spPr>
            <a:xfrm>
              <a:off x="7065109" y="4968716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Text 15">
              <a:extLst>
                <a:ext uri="{FF2B5EF4-FFF2-40B4-BE49-F238E27FC236}">
                  <a16:creationId xmlns:a16="http://schemas.microsoft.com/office/drawing/2014/main" id="{8595E128-06CD-8863-5C3A-72B76A9A0CD9}"/>
                </a:ext>
              </a:extLst>
            </p:cNvPr>
            <p:cNvSpPr/>
            <p:nvPr/>
          </p:nvSpPr>
          <p:spPr>
            <a:xfrm>
              <a:off x="7223105" y="5010388"/>
              <a:ext cx="183952" cy="416481"/>
            </a:xfrm>
            <a:prstGeom prst="rect">
              <a:avLst/>
            </a:prstGeom>
            <a:noFill/>
            <a:ln/>
          </p:spPr>
          <p:txBody>
            <a:bodyPr wrap="none" rtlCol="0" anchor="t"/>
            <a:lstStyle/>
            <a:p>
              <a:pPr marL="0" marR="0" lvl="0" indent="0" algn="ctr" defTabSz="914400" eaLnBrk="1" fontAlgn="auto" latinLnBrk="0" hangingPunct="1">
                <a:lnSpc>
                  <a:spcPts val="32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4" b="1" i="0" u="none" strike="noStrike" kern="0" cap="none" spc="-52" normalizeH="0" baseline="0" noProof="0" dirty="0">
                  <a:ln>
                    <a:noFill/>
                  </a:ln>
                  <a:solidFill>
                    <a:srgbClr val="272525"/>
                  </a:solidFill>
                  <a:effectLst/>
                  <a:uLnTx/>
                  <a:uFillTx/>
                  <a:latin typeface="adonis-web" pitchFamily="34" charset="0"/>
                  <a:ea typeface="adonis-web" pitchFamily="34" charset="-122"/>
                  <a:cs typeface="adonis-web" pitchFamily="34" charset="-120"/>
                </a:rPr>
                <a:t>3</a:t>
              </a:r>
              <a:endParaRPr kumimoji="0" lang="en-US" sz="2624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Shape 4">
              <a:extLst>
                <a:ext uri="{FF2B5EF4-FFF2-40B4-BE49-F238E27FC236}">
                  <a16:creationId xmlns:a16="http://schemas.microsoft.com/office/drawing/2014/main" id="{575EAB91-AA07-F831-947E-C34E8C1F6743}"/>
                </a:ext>
              </a:extLst>
            </p:cNvPr>
            <p:cNvSpPr/>
            <p:nvPr/>
          </p:nvSpPr>
          <p:spPr>
            <a:xfrm>
              <a:off x="7065108" y="6224863"/>
              <a:ext cx="499943" cy="499943"/>
            </a:xfrm>
            <a:prstGeom prst="roundRect">
              <a:avLst>
                <a:gd name="adj" fmla="val 20000"/>
              </a:avLst>
            </a:prstGeom>
            <a:solidFill>
              <a:srgbClr val="EBD0FB"/>
            </a:solidFill>
            <a:ln w="13811">
              <a:solidFill>
                <a:srgbClr val="D7A1F7"/>
              </a:solidFill>
              <a:prstDash val="solid"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</a:t>
              </a:r>
              <a:endParaRPr kumimoji="0" lang="en-GB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Shape 8">
              <a:extLst>
                <a:ext uri="{FF2B5EF4-FFF2-40B4-BE49-F238E27FC236}">
                  <a16:creationId xmlns:a16="http://schemas.microsoft.com/office/drawing/2014/main" id="{0D5A7EAB-D4DB-CEAE-1EEA-5E1D2011FFD3}"/>
                </a:ext>
              </a:extLst>
            </p:cNvPr>
            <p:cNvSpPr/>
            <p:nvPr/>
          </p:nvSpPr>
          <p:spPr>
            <a:xfrm>
              <a:off x="6304181" y="6452629"/>
              <a:ext cx="777597" cy="44410"/>
            </a:xfrm>
            <a:prstGeom prst="rect">
              <a:avLst/>
            </a:prstGeom>
            <a:solidFill>
              <a:srgbClr val="D7A1F7"/>
            </a:solidFill>
            <a:ln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2" name="Rectangle: Rounded Corners 5">
            <a:extLst>
              <a:ext uri="{FF2B5EF4-FFF2-40B4-BE49-F238E27FC236}">
                <a16:creationId xmlns:a16="http://schemas.microsoft.com/office/drawing/2014/main" id="{AB3375F7-81B9-BD14-9948-1BA25B400804}"/>
              </a:ext>
            </a:extLst>
          </p:cNvPr>
          <p:cNvSpPr/>
          <p:nvPr/>
        </p:nvSpPr>
        <p:spPr>
          <a:xfrm>
            <a:off x="5706989" y="2218195"/>
            <a:ext cx="3548761" cy="16651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JO" sz="2800" b="1" dirty="0" smtClean="0"/>
              <a:t>ما هي المناطق التي سيطر عليها جنكيز خان </a:t>
            </a:r>
            <a:endParaRPr lang="ar-JO" sz="2800" b="1" dirty="0"/>
          </a:p>
        </p:txBody>
      </p:sp>
      <p:sp>
        <p:nvSpPr>
          <p:cNvPr id="63" name="Rectangle: Rounded Corners 6">
            <a:extLst>
              <a:ext uri="{FF2B5EF4-FFF2-40B4-BE49-F238E27FC236}">
                <a16:creationId xmlns:a16="http://schemas.microsoft.com/office/drawing/2014/main" id="{17C6B55B-73EB-937B-DB16-8F7A3282A047}"/>
              </a:ext>
            </a:extLst>
          </p:cNvPr>
          <p:cNvSpPr/>
          <p:nvPr/>
        </p:nvSpPr>
        <p:spPr>
          <a:xfrm>
            <a:off x="5656801" y="4571748"/>
            <a:ext cx="3548761" cy="149083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JO" sz="2800" b="1" dirty="0" smtClean="0"/>
              <a:t>ما أسباب </a:t>
            </a:r>
            <a:r>
              <a:rPr lang="ar-JO" sz="2800" b="1" dirty="0" smtClean="0"/>
              <a:t>سيطرت المغول على العالم الاسلامي </a:t>
            </a:r>
            <a:endParaRPr lang="en-US" sz="2800" b="1" dirty="0"/>
          </a:p>
        </p:txBody>
      </p:sp>
      <p:sp>
        <p:nvSpPr>
          <p:cNvPr id="64" name="TextBox 63"/>
          <p:cNvSpPr txBox="1"/>
          <p:nvPr/>
        </p:nvSpPr>
        <p:spPr>
          <a:xfrm>
            <a:off x="1175703" y="1236054"/>
            <a:ext cx="78511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JO" sz="2800" b="1" dirty="0" smtClean="0"/>
              <a:t>نشاط </a:t>
            </a:r>
            <a:r>
              <a:rPr lang="ar-SA" sz="2800" b="1" dirty="0" smtClean="0"/>
              <a:t>التمايز </a:t>
            </a:r>
            <a:r>
              <a:rPr lang="ar-SA" sz="2800" b="1" dirty="0" smtClean="0"/>
              <a:t>:</a:t>
            </a:r>
            <a:endParaRPr lang="ar-SA" sz="2800" b="1" dirty="0"/>
          </a:p>
        </p:txBody>
      </p:sp>
    </p:spTree>
    <p:extLst>
      <p:ext uri="{BB962C8B-B14F-4D97-AF65-F5344CB8AC3E}">
        <p14:creationId xmlns:p14="http://schemas.microsoft.com/office/powerpoint/2010/main" val="2835398448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9876" y="1911681"/>
            <a:ext cx="714043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endParaRPr lang="ar-JO" sz="2400" b="1" dirty="0">
              <a:latin typeface="GE SS Text Bold" pitchFamily="18" charset="-78"/>
              <a:ea typeface="GE SS Text Bold" pitchFamily="18" charset="-78"/>
            </a:endParaRPr>
          </a:p>
          <a:p>
            <a:pPr algn="r" rtl="1"/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1833346" y="1375989"/>
            <a:ext cx="7024744" cy="535692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rtl="1"/>
            <a:r>
              <a:rPr lang="ar-JO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من هم المغول</a:t>
            </a:r>
            <a:endParaRPr lang="hi-IN" sz="4000" b="1" dirty="0">
              <a:latin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9" y="2563748"/>
            <a:ext cx="7882611" cy="33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351029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79339" y="344379"/>
            <a:ext cx="34179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JO" b="1" dirty="0">
                <a:solidFill>
                  <a:srgbClr val="C00000"/>
                </a:solidFill>
                <a:latin typeface="Arial" panose="020B0604020202020204" pitchFamily="34" charset="0"/>
              </a:rPr>
              <a:t>ما هي الدولة </a:t>
            </a:r>
            <a:r>
              <a:rPr lang="ar-JO" b="1" dirty="0" smtClean="0">
                <a:solidFill>
                  <a:srgbClr val="C00000"/>
                </a:solidFill>
                <a:latin typeface="Arial" panose="020B0604020202020204" pitchFamily="34" charset="0"/>
              </a:rPr>
              <a:t>الخوارزمية من خلال الفيديو  </a:t>
            </a:r>
            <a:endParaRPr lang="hi-IN" b="1" dirty="0">
              <a:latin typeface="Arial" panose="020B0604020202020204" pitchFamily="34" charset="0"/>
            </a:endParaRPr>
          </a:p>
        </p:txBody>
      </p:sp>
      <p:pic>
        <p:nvPicPr>
          <p:cNvPr id="3" name="videoplaybac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5394" y="765601"/>
            <a:ext cx="9577705" cy="538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44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Cube 44"/>
          <p:cNvSpPr/>
          <p:nvPr/>
        </p:nvSpPr>
        <p:spPr>
          <a:xfrm>
            <a:off x="651377" y="1532858"/>
            <a:ext cx="8733086" cy="4766075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502329" y="1792443"/>
            <a:ext cx="8271803" cy="36835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ar-JO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87" y="2847912"/>
            <a:ext cx="5833720" cy="3140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198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Title 10"/>
          <p:cNvSpPr txBox="1">
            <a:spLocks/>
          </p:cNvSpPr>
          <p:nvPr/>
        </p:nvSpPr>
        <p:spPr>
          <a:xfrm>
            <a:off x="1082499" y="3268805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JO" sz="3200" b="1" dirty="0" smtClean="0"/>
              <a:t>التقويم التكويني</a:t>
            </a:r>
          </a:p>
          <a:p>
            <a:pPr algn="ctr"/>
            <a:r>
              <a:rPr lang="ar-JO" sz="3200" b="1" dirty="0" smtClean="0"/>
              <a:t/>
            </a:r>
            <a:br>
              <a:rPr lang="ar-JO" sz="3200" b="1" dirty="0" smtClean="0"/>
            </a:br>
            <a:r>
              <a:rPr lang="en-US" sz="3200" b="1" dirty="0" smtClean="0">
                <a:hlinkClick r:id="rId4"/>
              </a:rPr>
              <a:t>https://wordwall.net/ar/resource/28792284</a:t>
            </a:r>
            <a:r>
              <a:rPr lang="ar-JO" sz="3200" b="1" dirty="0" smtClean="0"/>
              <a:t/>
            </a:r>
            <a:br>
              <a:rPr lang="ar-JO" sz="3200" b="1" dirty="0" smtClean="0"/>
            </a:br>
            <a:r>
              <a:rPr lang="ar-JO" sz="3200" b="1" dirty="0" smtClean="0"/>
              <a:t/>
            </a:r>
            <a:br>
              <a:rPr lang="ar-JO" sz="3200" b="1" dirty="0" smtClean="0"/>
            </a:b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86822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الثامن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59876" y="1911681"/>
            <a:ext cx="5505772" cy="147732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endParaRPr lang="en-US" sz="2000" b="1" dirty="0"/>
          </a:p>
          <a:p>
            <a:pPr algn="r"/>
            <a:r>
              <a:rPr lang="ar-JO" sz="2000" b="1" dirty="0"/>
              <a:t> </a:t>
            </a:r>
            <a:endParaRPr lang="en-US" sz="2000" b="1" dirty="0"/>
          </a:p>
          <a:p>
            <a:pPr algn="r"/>
            <a:endParaRPr lang="ar-JO" sz="2000" b="1" dirty="0"/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5" name="Title 2"/>
          <p:cNvSpPr txBox="1">
            <a:spLocks/>
          </p:cNvSpPr>
          <p:nvPr/>
        </p:nvSpPr>
        <p:spPr>
          <a:xfrm>
            <a:off x="797169" y="2819400"/>
            <a:ext cx="8253045" cy="2846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JO" sz="4000" b="1" dirty="0" smtClean="0"/>
              <a:t>تقويم قبلي</a:t>
            </a:r>
            <a:br>
              <a:rPr lang="ar-JO" sz="4000" b="1" dirty="0" smtClean="0"/>
            </a:br>
            <a:r>
              <a:rPr lang="en-US" sz="4000" b="1" dirty="0" smtClean="0">
                <a:hlinkClick r:id="rId4"/>
              </a:rPr>
              <a:t>https://wordwall.net/ar/resource/28792045</a:t>
            </a:r>
            <a:r>
              <a:rPr lang="ar-JO" sz="4000" b="1" dirty="0" smtClean="0"/>
              <a:t/>
            </a:r>
            <a:br>
              <a:rPr lang="ar-JO" sz="4000" b="1" dirty="0" smtClean="0"/>
            </a:b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79028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116" y="3553161"/>
            <a:ext cx="8803249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ar-JO" b="1" dirty="0" smtClean="0">
                <a:cs typeface="+mn-cs"/>
              </a:rPr>
              <a:t>التقويم التكويني:</a:t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solidFill>
                  <a:srgbClr val="C00000"/>
                </a:solidFill>
                <a:cs typeface="+mn-cs"/>
              </a:rPr>
              <a:t>بدأ تاريخ المغول الفعلي بظهور قائدهم:</a:t>
            </a:r>
            <a:br>
              <a:rPr lang="ar-JO" b="1" dirty="0" smtClean="0">
                <a:solidFill>
                  <a:srgbClr val="C00000"/>
                </a:solidFill>
                <a:cs typeface="+mn-cs"/>
              </a:rPr>
            </a:br>
            <a:r>
              <a:rPr lang="ar-JO" b="1" dirty="0" smtClean="0">
                <a:cs typeface="+mn-cs"/>
              </a:rPr>
              <a:t/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>1- بيغو</a:t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>2- جنكيز خان</a:t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>3- هولاكو</a:t>
            </a:r>
            <a:br>
              <a:rPr lang="ar-JO" b="1" dirty="0" smtClean="0">
                <a:cs typeface="+mn-cs"/>
              </a:rPr>
            </a:br>
            <a:endParaRPr lang="en-US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841" y="5059753"/>
            <a:ext cx="863145" cy="117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09206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49" y="2985291"/>
            <a:ext cx="8803249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ar-JO" b="1" dirty="0" smtClean="0">
                <a:cs typeface="+mn-cs"/>
              </a:rPr>
              <a:t>التقويم التكويني:</a:t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/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solidFill>
                  <a:srgbClr val="C00000"/>
                </a:solidFill>
                <a:cs typeface="+mn-cs"/>
              </a:rPr>
              <a:t>استقرت قبائل المغول في آسيا الوسطى شمال:</a:t>
            </a:r>
            <a:r>
              <a:rPr lang="ar-JO" b="1" dirty="0" smtClean="0">
                <a:cs typeface="+mn-cs"/>
              </a:rPr>
              <a:t/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>1- الصين</a:t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>2- الهند </a:t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>3- روسيا</a:t>
            </a:r>
            <a:endParaRPr lang="en-US" b="1" dirty="0">
              <a:solidFill>
                <a:srgbClr val="C00000"/>
              </a:solidFill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841" y="5059753"/>
            <a:ext cx="863145" cy="1171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1032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19" y="2383728"/>
            <a:ext cx="8803249" cy="1325563"/>
          </a:xfrm>
        </p:spPr>
        <p:txBody>
          <a:bodyPr>
            <a:normAutofit fontScale="90000"/>
          </a:bodyPr>
          <a:lstStyle/>
          <a:p>
            <a:pPr algn="r" rtl="1"/>
            <a:r>
              <a:rPr lang="ar-JO" b="1" dirty="0" smtClean="0">
                <a:cs typeface="+mn-cs"/>
              </a:rPr>
              <a:t>الربط بالحياة:</a:t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cs typeface="+mn-cs"/>
              </a:rPr>
              <a:t/>
            </a:r>
            <a:br>
              <a:rPr lang="ar-JO" b="1" dirty="0" smtClean="0">
                <a:cs typeface="+mn-cs"/>
              </a:rPr>
            </a:br>
            <a:r>
              <a:rPr lang="ar-JO" b="1" dirty="0" smtClean="0">
                <a:solidFill>
                  <a:srgbClr val="C00000"/>
                </a:solidFill>
                <a:cs typeface="+mn-cs"/>
              </a:rPr>
              <a:t>ما وجه الشبه بين ما فعله المغول في بغداد، وما فعله الصهاينه في قطاع غزه؟ </a:t>
            </a:r>
            <a:endParaRPr lang="en-US" b="1" dirty="0">
              <a:solidFill>
                <a:srgbClr val="C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66785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>
            <a:extLst>
              <a:ext uri="{FF2B5EF4-FFF2-40B4-BE49-F238E27FC236}">
                <a16:creationId xmlns:a16="http://schemas.microsoft.com/office/drawing/2014/main" id="{8A06B355-9241-4FFE-9F0B-9EFF9C395DA6}"/>
              </a:ext>
            </a:extLst>
          </p:cNvPr>
          <p:cNvSpPr/>
          <p:nvPr/>
        </p:nvSpPr>
        <p:spPr>
          <a:xfrm>
            <a:off x="8515350" y="757238"/>
            <a:ext cx="2149475" cy="35242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التاريخ</a:t>
            </a: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EAFB012A-4C2B-4E46-8779-DB170FFF62B3}"/>
              </a:ext>
            </a:extLst>
          </p:cNvPr>
          <p:cNvSpPr txBox="1">
            <a:spLocks/>
          </p:cNvSpPr>
          <p:nvPr/>
        </p:nvSpPr>
        <p:spPr>
          <a:xfrm>
            <a:off x="26416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B5F2267-5164-4CE1-B973-E02A6B7FEA61}"/>
              </a:ext>
            </a:extLst>
          </p:cNvPr>
          <p:cNvSpPr/>
          <p:nvPr/>
        </p:nvSpPr>
        <p:spPr>
          <a:xfrm>
            <a:off x="6259513" y="766763"/>
            <a:ext cx="2352675" cy="35401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 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38F0D399-3102-4A95-9197-27FAF8E56D95}"/>
              </a:ext>
            </a:extLst>
          </p:cNvPr>
          <p:cNvSpPr/>
          <p:nvPr/>
        </p:nvSpPr>
        <p:spPr>
          <a:xfrm>
            <a:off x="4276725" y="795338"/>
            <a:ext cx="2147888" cy="35242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 </a:t>
            </a: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42D1895D-56FA-451A-B786-51606F2A53C0}"/>
              </a:ext>
            </a:extLst>
          </p:cNvPr>
          <p:cNvSpPr/>
          <p:nvPr/>
        </p:nvSpPr>
        <p:spPr>
          <a:xfrm>
            <a:off x="728663" y="766763"/>
            <a:ext cx="3543300" cy="35401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دولة المماليك</a:t>
            </a:r>
          </a:p>
        </p:txBody>
      </p:sp>
      <p:pic>
        <p:nvPicPr>
          <p:cNvPr id="44039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492125"/>
            <a:ext cx="6508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/>
          <a:stretch>
            <a:fillRect/>
          </a:stretch>
        </p:blipFill>
        <p:spPr bwMode="auto">
          <a:xfrm>
            <a:off x="0" y="0"/>
            <a:ext cx="12096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JO" altLang="en-US" sz="1800">
              <a:latin typeface="Arial" panose="020B0604020202020204" pitchFamily="34" charset="0"/>
            </a:endParaRPr>
          </a:p>
        </p:txBody>
      </p:sp>
      <p:sp>
        <p:nvSpPr>
          <p:cNvPr id="4404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JO" altLang="en-US" sz="1800">
              <a:latin typeface="Arial" panose="020B0604020202020204" pitchFamily="34" charset="0"/>
            </a:endParaRPr>
          </a:p>
        </p:txBody>
      </p:sp>
      <p:pic>
        <p:nvPicPr>
          <p:cNvPr id="4404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963" y="1227138"/>
            <a:ext cx="2078037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87" y="1383361"/>
            <a:ext cx="8338531" cy="517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6065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 التاسع 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Horizontal Scroll 24"/>
          <p:cNvSpPr/>
          <p:nvPr/>
        </p:nvSpPr>
        <p:spPr>
          <a:xfrm>
            <a:off x="1617076" y="1367998"/>
            <a:ext cx="7368309" cy="5331472"/>
          </a:xfrm>
          <a:prstGeom prst="horizontalScroll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2225579" y="2686488"/>
            <a:ext cx="6674476" cy="316024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ar-JO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ما هي دوافع الغزو المغولي للعالم الاسلامي</a:t>
            </a:r>
            <a:r>
              <a:rPr lang="ar-JO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JO" sz="36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ar-JO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ar-JO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الانقسامات الثقافية </a:t>
            </a:r>
            <a:r>
              <a:rPr lang="ar-JO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ar-JO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ar-JO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ar-JO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الانقسمات الاقتصادية .</a:t>
            </a:r>
            <a:endParaRPr lang="ar-JO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ar-JO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ar-JO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الانقسامات الاجتماعية .</a:t>
            </a:r>
            <a:endParaRPr lang="ar-JO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ar-JO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ar-JO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الانقسامات السايسية .</a:t>
            </a:r>
            <a:endParaRPr lang="hi-IN" sz="3600" b="1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98175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48" y="2409831"/>
            <a:ext cx="7287642" cy="30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8839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196" y="1234361"/>
            <a:ext cx="8803249" cy="1325563"/>
          </a:xfrm>
        </p:spPr>
        <p:txBody>
          <a:bodyPr>
            <a:normAutofit/>
          </a:bodyPr>
          <a:lstStyle/>
          <a:p>
            <a:pPr algn="r" rtl="1"/>
            <a:endParaRPr lang="en-US" b="1" dirty="0">
              <a:solidFill>
                <a:srgbClr val="C00000"/>
              </a:solidFill>
              <a:cs typeface="+mn-cs"/>
            </a:endParaRPr>
          </a:p>
        </p:txBody>
      </p:sp>
      <p:sp>
        <p:nvSpPr>
          <p:cNvPr id="25" name="Cube 24"/>
          <p:cNvSpPr/>
          <p:nvPr/>
        </p:nvSpPr>
        <p:spPr>
          <a:xfrm>
            <a:off x="1253506" y="1657725"/>
            <a:ext cx="7924800" cy="4466765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776999" y="4962073"/>
            <a:ext cx="6400800" cy="402924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hi-IN" sz="32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5" y="2833276"/>
            <a:ext cx="6829901" cy="32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73868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/>
          <a:stretch>
            <a:fillRect/>
          </a:stretch>
        </p:blipFill>
        <p:spPr bwMode="auto">
          <a:xfrm>
            <a:off x="0" y="0"/>
            <a:ext cx="12096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723900" y="134938"/>
            <a:ext cx="5918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Rally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Robin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implified Arabic" panose="02020603050405020304" pitchFamily="18" charset="-78"/>
            </a:endParaRPr>
          </a:p>
        </p:txBody>
      </p:sp>
      <p:sp>
        <p:nvSpPr>
          <p:cNvPr id="41988" name="Content Placeholder 10"/>
          <p:cNvSpPr txBox="1">
            <a:spLocks/>
          </p:cNvSpPr>
          <p:nvPr/>
        </p:nvSpPr>
        <p:spPr bwMode="auto">
          <a:xfrm>
            <a:off x="1209675" y="1441450"/>
            <a:ext cx="103092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/>
            <a:r>
              <a:rPr lang="ar-JO" altLang="en-US" sz="4000" dirty="0"/>
              <a:t>المعلم يطرح السؤال ويعطي وقتا للتفكير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المعلم يحدد الشركاء سواء شركاء بالكتف أو بالوجه ثم يقول “ابدأ” 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الشركاء يتناوبون في الحل او الرد </a:t>
            </a:r>
            <a:r>
              <a:rPr lang="ar-JO" altLang="en-US" sz="4000" dirty="0">
                <a:solidFill>
                  <a:srgbClr val="FF0000"/>
                </a:solidFill>
              </a:rPr>
              <a:t>شفهيا </a:t>
            </a:r>
            <a:r>
              <a:rPr lang="ar-JO" altLang="en-US" sz="4000" dirty="0"/>
              <a:t> 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المدرب يقول “توقف”  </a:t>
            </a:r>
            <a:endParaRPr lang="en-US" altLang="en-US" sz="4000" dirty="0"/>
          </a:p>
          <a:p>
            <a:pPr algn="r" eaLnBrk="1" hangingPunct="1"/>
            <a:r>
              <a:rPr lang="ar-JO" altLang="en-US" sz="4000" dirty="0"/>
              <a:t>يشكر الطلبة بعضهم البعض</a:t>
            </a:r>
            <a:endParaRPr lang="ar-JO" altLang="en-US" sz="4400" dirty="0"/>
          </a:p>
          <a:p>
            <a:pPr algn="ctr" eaLnBrk="1" hangingPunct="1"/>
            <a:r>
              <a:rPr lang="ar-JO" altLang="en-US" sz="4400" b="1" dirty="0" smtClean="0">
                <a:solidFill>
                  <a:srgbClr val="FF0000"/>
                </a:solidFill>
              </a:rPr>
              <a:t>مناقشة النتائج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419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481388"/>
            <a:ext cx="198913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4826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ouble Wave 32">
            <a:extLst>
              <a:ext uri="{FF2B5EF4-FFF2-40B4-BE49-F238E27FC236}">
                <a16:creationId xmlns:a16="http://schemas.microsoft.com/office/drawing/2014/main" id="{8A06B355-9241-4FFE-9F0B-9EFF9C395DA6}"/>
              </a:ext>
            </a:extLst>
          </p:cNvPr>
          <p:cNvSpPr/>
          <p:nvPr/>
        </p:nvSpPr>
        <p:spPr>
          <a:xfrm>
            <a:off x="8515350" y="757238"/>
            <a:ext cx="2149475" cy="35242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المادة: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التاريخ</a:t>
            </a:r>
          </a:p>
        </p:txBody>
      </p:sp>
      <p:sp>
        <p:nvSpPr>
          <p:cNvPr id="36" name="Footer Placeholder 6">
            <a:extLst>
              <a:ext uri="{FF2B5EF4-FFF2-40B4-BE49-F238E27FC236}">
                <a16:creationId xmlns:a16="http://schemas.microsoft.com/office/drawing/2014/main" id="{EAFB012A-4C2B-4E46-8779-DB170FFF62B3}"/>
              </a:ext>
            </a:extLst>
          </p:cNvPr>
          <p:cNvSpPr txBox="1">
            <a:spLocks/>
          </p:cNvSpPr>
          <p:nvPr/>
        </p:nvSpPr>
        <p:spPr>
          <a:xfrm>
            <a:off x="26416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>
            <a:extLst>
              <a:ext uri="{FF2B5EF4-FFF2-40B4-BE49-F238E27FC236}">
                <a16:creationId xmlns:a16="http://schemas.microsoft.com/office/drawing/2014/main" id="{EB5F2267-5164-4CE1-B973-E02A6B7FEA61}"/>
              </a:ext>
            </a:extLst>
          </p:cNvPr>
          <p:cNvSpPr/>
          <p:nvPr/>
        </p:nvSpPr>
        <p:spPr>
          <a:xfrm>
            <a:off x="6259513" y="766763"/>
            <a:ext cx="2352675" cy="354012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 : 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</a:p>
        </p:txBody>
      </p:sp>
      <p:sp>
        <p:nvSpPr>
          <p:cNvPr id="38" name="Double Wave 37">
            <a:extLst>
              <a:ext uri="{FF2B5EF4-FFF2-40B4-BE49-F238E27FC236}">
                <a16:creationId xmlns:a16="http://schemas.microsoft.com/office/drawing/2014/main" id="{38F0D399-3102-4A95-9197-27FAF8E56D95}"/>
              </a:ext>
            </a:extLst>
          </p:cNvPr>
          <p:cNvSpPr/>
          <p:nvPr/>
        </p:nvSpPr>
        <p:spPr>
          <a:xfrm>
            <a:off x="4276725" y="795338"/>
            <a:ext cx="2147888" cy="352425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الثانية </a:t>
            </a:r>
          </a:p>
        </p:txBody>
      </p:sp>
      <p:sp>
        <p:nvSpPr>
          <p:cNvPr id="39" name="Double Wave 38">
            <a:extLst>
              <a:ext uri="{FF2B5EF4-FFF2-40B4-BE49-F238E27FC236}">
                <a16:creationId xmlns:a16="http://schemas.microsoft.com/office/drawing/2014/main" id="{42D1895D-56FA-451A-B786-51606F2A53C0}"/>
              </a:ext>
            </a:extLst>
          </p:cNvPr>
          <p:cNvSpPr/>
          <p:nvPr/>
        </p:nvSpPr>
        <p:spPr>
          <a:xfrm>
            <a:off x="728663" y="766763"/>
            <a:ext cx="3543300" cy="354012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دولة المماليك</a:t>
            </a:r>
          </a:p>
        </p:txBody>
      </p:sp>
      <p:pic>
        <p:nvPicPr>
          <p:cNvPr id="44039" name="Picture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075" y="492125"/>
            <a:ext cx="6508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/>
          <a:stretch>
            <a:fillRect/>
          </a:stretch>
        </p:blipFill>
        <p:spPr bwMode="auto">
          <a:xfrm>
            <a:off x="0" y="0"/>
            <a:ext cx="12096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41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JO" altLang="en-US" sz="1800">
              <a:latin typeface="Arial" panose="020B0604020202020204" pitchFamily="34" charset="0"/>
            </a:endParaRPr>
          </a:p>
        </p:txBody>
      </p:sp>
      <p:sp>
        <p:nvSpPr>
          <p:cNvPr id="4404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JO" altLang="en-US" sz="1800">
              <a:latin typeface="Arial" panose="020B0604020202020204" pitchFamily="34" charset="0"/>
            </a:endParaRPr>
          </a:p>
        </p:txBody>
      </p:sp>
      <p:sp>
        <p:nvSpPr>
          <p:cNvPr id="3" name="Cube 2">
            <a:extLst>
              <a:ext uri="{FF2B5EF4-FFF2-40B4-BE49-F238E27FC236}">
                <a16:creationId xmlns:a16="http://schemas.microsoft.com/office/drawing/2014/main" id="{6CEDE7C2-90EE-4590-8AF7-3456E78AD2B2}"/>
              </a:ext>
            </a:extLst>
          </p:cNvPr>
          <p:cNvSpPr/>
          <p:nvPr/>
        </p:nvSpPr>
        <p:spPr>
          <a:xfrm>
            <a:off x="-433387" y="1365898"/>
            <a:ext cx="10547350" cy="5832475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404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3963" y="1227138"/>
            <a:ext cx="2078037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own Arrow Callout 4">
            <a:extLst>
              <a:ext uri="{FF2B5EF4-FFF2-40B4-BE49-F238E27FC236}">
                <a16:creationId xmlns:a16="http://schemas.microsoft.com/office/drawing/2014/main" id="{79F6B3E6-50FD-4B7D-9A2B-98C8DACC2DAC}"/>
              </a:ext>
            </a:extLst>
          </p:cNvPr>
          <p:cNvSpPr/>
          <p:nvPr/>
        </p:nvSpPr>
        <p:spPr>
          <a:xfrm>
            <a:off x="914400" y="1176338"/>
            <a:ext cx="7600950" cy="2168525"/>
          </a:xfrm>
          <a:prstGeom prst="downArrowCallout">
            <a:avLst>
              <a:gd name="adj1" fmla="val 25000"/>
              <a:gd name="adj2" fmla="val 28179"/>
              <a:gd name="adj3" fmla="val 25000"/>
              <a:gd name="adj4" fmla="val 6497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من خلال النص المرفق اجب عما يلي </a:t>
            </a:r>
          </a:p>
          <a:p>
            <a:pPr marL="457200" indent="-457200" algn="ctr" rtl="1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من هو الذي استطاع  توحيد القبائل المتناحرة </a:t>
            </a:r>
          </a:p>
          <a:p>
            <a:pPr marL="457200" indent="-457200" algn="ctr" rtl="1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ما معنى جنكيز خان </a:t>
            </a:r>
          </a:p>
          <a:p>
            <a:pPr marL="457200" indent="-457200" algn="ctr" rtl="1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ar-JO" sz="2000" b="1" dirty="0" smtClean="0">
                <a:solidFill>
                  <a:srgbClr val="FFFF00"/>
                </a:solidFill>
              </a:rPr>
              <a:t>ما هي المناطق التي سيطر عليها جنكيز خان </a:t>
            </a:r>
            <a:endParaRPr lang="ar-JO" sz="2000" b="1" dirty="0">
              <a:solidFill>
                <a:srgbClr val="FFFF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27" y="2847703"/>
            <a:ext cx="8285672" cy="435067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799" y="1310336"/>
            <a:ext cx="3861306" cy="579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3482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20" y="1178947"/>
            <a:ext cx="7992590" cy="588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85846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Super Mario Bros. Music - Level Complete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3325" y="61483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Super Mario Bros. Music - Lose a Life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3325" y="5446713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" b="74911"/>
          <a:stretch>
            <a:fillRect/>
          </a:stretch>
        </p:blipFill>
        <p:spPr bwMode="auto">
          <a:xfrm>
            <a:off x="138113" y="12700"/>
            <a:ext cx="12192000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8"/>
          <a:stretch>
            <a:fillRect/>
          </a:stretch>
        </p:blipFill>
        <p:spPr bwMode="auto">
          <a:xfrm>
            <a:off x="8732838" y="4005263"/>
            <a:ext cx="2792412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صورة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9"/>
          <a:stretch>
            <a:fillRect/>
          </a:stretch>
        </p:blipFill>
        <p:spPr bwMode="auto">
          <a:xfrm>
            <a:off x="7400925" y="3760788"/>
            <a:ext cx="572452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صورة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975" y="41148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8" name="صورة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9"/>
          <a:stretch>
            <a:fillRect/>
          </a:stretch>
        </p:blipFill>
        <p:spPr bwMode="auto">
          <a:xfrm>
            <a:off x="3311525" y="3760788"/>
            <a:ext cx="5724525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صورة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88"/>
          <a:stretch>
            <a:fillRect/>
          </a:stretch>
        </p:blipFill>
        <p:spPr bwMode="auto">
          <a:xfrm>
            <a:off x="752475" y="4064000"/>
            <a:ext cx="2792413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صورة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09"/>
          <a:stretch>
            <a:fillRect/>
          </a:stretch>
        </p:blipFill>
        <p:spPr bwMode="auto">
          <a:xfrm>
            <a:off x="-889000" y="3775075"/>
            <a:ext cx="5724525" cy="334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مستطيل 41">
            <a:extLst>
              <a:ext uri="{FF2B5EF4-FFF2-40B4-BE49-F238E27FC236}">
                <a16:creationId xmlns:a16="http://schemas.microsoft.com/office/drawing/2014/main" id="{6BC27E37-6BCF-4EB6-A9F9-C747AEB9936C}"/>
              </a:ext>
            </a:extLst>
          </p:cNvPr>
          <p:cNvSpPr/>
          <p:nvPr/>
        </p:nvSpPr>
        <p:spPr>
          <a:xfrm>
            <a:off x="3338579" y="741494"/>
            <a:ext cx="6154336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4000" b="1" dirty="0">
                <a:ln w="10160">
                  <a:solidFill>
                    <a:prstClr val="white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cs typeface="+mn-cs"/>
              </a:rPr>
              <a:t>على ماذا اعتمدت الصناعة عند المماليك </a:t>
            </a:r>
            <a:endParaRPr lang="en-US" sz="4000" b="1" dirty="0">
              <a:ln w="10160">
                <a:solidFill>
                  <a:prstClr val="white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3" name="مربع نص 42"/>
          <p:cNvSpPr txBox="1">
            <a:spLocks noChangeArrowheads="1"/>
          </p:cNvSpPr>
          <p:nvPr/>
        </p:nvSpPr>
        <p:spPr bwMode="auto">
          <a:xfrm>
            <a:off x="4791075" y="5005388"/>
            <a:ext cx="280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JO" altLang="en-US" sz="3600" b="1"/>
              <a:t>الطوائف الحرفية </a:t>
            </a:r>
            <a:endParaRPr lang="en-US" altLang="en-US" sz="3600" b="1"/>
          </a:p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JO" altLang="en-US" sz="3600" b="1"/>
              <a:t> </a:t>
            </a:r>
            <a:endParaRPr lang="en-US" altLang="en-US" sz="3600" b="1"/>
          </a:p>
        </p:txBody>
      </p:sp>
      <p:sp>
        <p:nvSpPr>
          <p:cNvPr id="45" name="مربع نص 44"/>
          <p:cNvSpPr txBox="1">
            <a:spLocks noChangeArrowheads="1"/>
          </p:cNvSpPr>
          <p:nvPr/>
        </p:nvSpPr>
        <p:spPr bwMode="auto">
          <a:xfrm>
            <a:off x="612775" y="5135563"/>
            <a:ext cx="26082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JO" altLang="en-US" sz="3600" b="1"/>
              <a:t>الطبقة الاجتماعية </a:t>
            </a:r>
            <a:endParaRPr lang="en-US" altLang="en-US" sz="3600" b="1"/>
          </a:p>
        </p:txBody>
      </p:sp>
      <p:sp>
        <p:nvSpPr>
          <p:cNvPr id="47" name="مربع نص 46"/>
          <p:cNvSpPr txBox="1">
            <a:spLocks noChangeArrowheads="1"/>
          </p:cNvSpPr>
          <p:nvPr/>
        </p:nvSpPr>
        <p:spPr bwMode="auto">
          <a:xfrm>
            <a:off x="8880475" y="5172075"/>
            <a:ext cx="2608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rtl="1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JO" altLang="en-US" sz="3600" b="1"/>
              <a:t>الوزراء </a:t>
            </a:r>
            <a:endParaRPr lang="en-US" altLang="en-US" sz="3600" b="1"/>
          </a:p>
        </p:txBody>
      </p:sp>
      <p:pic>
        <p:nvPicPr>
          <p:cNvPr id="51215" name="Super Mario Bros. Music - Lose a Life">
            <a:hlinkClick r:id="" action="ppaction://media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3325" y="4802188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صورة 5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6" t="26863" r="27408" b="29503"/>
          <a:stretch>
            <a:fillRect/>
          </a:stretch>
        </p:blipFill>
        <p:spPr bwMode="auto">
          <a:xfrm>
            <a:off x="263525" y="298450"/>
            <a:ext cx="97631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055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0.0044 L 0.00339 -0.3136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00182 -0.3173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1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0.00208 -0.3446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1649913" y="3623907"/>
            <a:ext cx="7848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ar-JO" sz="3900" b="1" dirty="0" smtClean="0">
                <a:solidFill>
                  <a:srgbClr val="C00000"/>
                </a:solidFill>
                <a:latin typeface="Segoe UI" pitchFamily="34" charset="0"/>
              </a:rPr>
              <a:t>1) </a:t>
            </a:r>
            <a:r>
              <a:rPr lang="ar-JO" sz="3900" b="1" dirty="0" smtClean="0">
                <a:solidFill>
                  <a:srgbClr val="C00000"/>
                </a:solidFill>
                <a:latin typeface="Segoe UI" pitchFamily="34" charset="0"/>
              </a:rPr>
              <a:t>تدمير العديد من المدن </a:t>
            </a:r>
            <a:endParaRPr lang="ar-JO" sz="3900" b="1" dirty="0" smtClean="0">
              <a:solidFill>
                <a:srgbClr val="C00000"/>
              </a:solidFill>
              <a:latin typeface="Segoe UI" pitchFamily="34" charset="0"/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ar-JO" sz="3900" b="1" dirty="0" smtClean="0">
                <a:solidFill>
                  <a:srgbClr val="C00000"/>
                </a:solidFill>
                <a:latin typeface="Segoe UI" pitchFamily="34" charset="0"/>
              </a:rPr>
              <a:t> 2) حماية بلاد الشام ومصر من أيدي المغول .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ar-JO" sz="3900" b="1" dirty="0" smtClean="0">
                <a:solidFill>
                  <a:srgbClr val="C00000"/>
                </a:solidFill>
                <a:latin typeface="Segoe UI" pitchFamily="34" charset="0"/>
              </a:rPr>
              <a:t> 3) اعتناق المغول الدين الإسلامي لاحقاً .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ar-JO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8" name="Cloud Callout 27"/>
          <p:cNvSpPr/>
          <p:nvPr/>
        </p:nvSpPr>
        <p:spPr>
          <a:xfrm>
            <a:off x="1977851" y="1586703"/>
            <a:ext cx="5638800" cy="175260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/>
              <a:t>ما نتائج </a:t>
            </a:r>
            <a:r>
              <a:rPr lang="ar-JO" sz="3200" b="1" dirty="0" smtClean="0"/>
              <a:t>الغزو المغولي لبلاد الشام 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8364906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630238" y="2384425"/>
            <a:ext cx="8802687" cy="3173693"/>
          </a:xfrm>
          <a:prstGeom prst="verticalScroll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ar-JO" sz="4400" b="1" dirty="0"/>
              <a:t>التقويم الختامي</a:t>
            </a:r>
          </a:p>
          <a:p>
            <a:pPr algn="ctr"/>
            <a:r>
              <a:rPr lang="en-US" sz="4400" b="1" dirty="0">
                <a:hlinkClick r:id="rId4"/>
              </a:rPr>
              <a:t>https://wordwall.net/ar/resource/28821973</a:t>
            </a:r>
            <a:endParaRPr lang="ar-JO" sz="4400" b="1" dirty="0"/>
          </a:p>
          <a:p>
            <a:pPr algn="ctr"/>
            <a:endParaRPr lang="en-US" sz="4400" b="1" dirty="0"/>
          </a:p>
        </p:txBody>
      </p:sp>
      <p:sp>
        <p:nvSpPr>
          <p:cNvPr id="3" name="Oval 2"/>
          <p:cNvSpPr/>
          <p:nvPr/>
        </p:nvSpPr>
        <p:spPr>
          <a:xfrm>
            <a:off x="5289176" y="1389529"/>
            <a:ext cx="3478306" cy="695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JO" sz="3200" b="1" dirty="0" smtClean="0"/>
              <a:t>بطاقة خروج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48636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AutoShape 2"/>
          <p:cNvSpPr>
            <a:spLocks noChangeArrowheads="1"/>
          </p:cNvSpPr>
          <p:nvPr/>
        </p:nvSpPr>
        <p:spPr bwMode="auto">
          <a:xfrm>
            <a:off x="2932113" y="4402138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2984500" y="4410075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46" name="AutoShape 5"/>
          <p:cNvSpPr>
            <a:spLocks noChangeArrowheads="1"/>
          </p:cNvSpPr>
          <p:nvPr/>
        </p:nvSpPr>
        <p:spPr bwMode="auto">
          <a:xfrm>
            <a:off x="2932113" y="3335338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8373" name="Text Box 6"/>
          <p:cNvSpPr txBox="1">
            <a:spLocks noChangeArrowheads="1"/>
          </p:cNvSpPr>
          <p:nvPr/>
        </p:nvSpPr>
        <p:spPr bwMode="auto">
          <a:xfrm>
            <a:off x="7391400" y="68263"/>
            <a:ext cx="2286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>
              <a:solidFill>
                <a:srgbClr val="0000A4"/>
              </a:solidFill>
              <a:latin typeface="Webdings" panose="05030102010509060703" pitchFamily="18" charset="2"/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3370263" y="4457700"/>
            <a:ext cx="5029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JO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ميناء عدن</a:t>
            </a:r>
            <a:endParaRPr lang="en-US" altLang="en-US" sz="40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7177" name="New Questio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8525" y="662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9388475" y="1681163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9386888" y="3303588"/>
            <a:ext cx="2514600" cy="322262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58378" name="Text Box 13"/>
          <p:cNvSpPr txBox="1">
            <a:spLocks noChangeArrowheads="1"/>
          </p:cNvSpPr>
          <p:nvPr/>
        </p:nvSpPr>
        <p:spPr bwMode="auto">
          <a:xfrm>
            <a:off x="9464675" y="1665288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15</a:t>
            </a: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79" name="Text Box 14"/>
          <p:cNvSpPr txBox="1">
            <a:spLocks noChangeArrowheads="1"/>
          </p:cNvSpPr>
          <p:nvPr/>
        </p:nvSpPr>
        <p:spPr bwMode="auto">
          <a:xfrm>
            <a:off x="9464675" y="19859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14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0" name="Text Box 15"/>
          <p:cNvSpPr txBox="1">
            <a:spLocks noChangeArrowheads="1"/>
          </p:cNvSpPr>
          <p:nvPr/>
        </p:nvSpPr>
        <p:spPr bwMode="auto">
          <a:xfrm>
            <a:off x="9464675" y="22907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13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1" name="Text Box 16"/>
          <p:cNvSpPr txBox="1">
            <a:spLocks noChangeArrowheads="1"/>
          </p:cNvSpPr>
          <p:nvPr/>
        </p:nvSpPr>
        <p:spPr bwMode="auto">
          <a:xfrm>
            <a:off x="9464675" y="25955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12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2" name="Text Box 17"/>
          <p:cNvSpPr txBox="1">
            <a:spLocks noChangeArrowheads="1"/>
          </p:cNvSpPr>
          <p:nvPr/>
        </p:nvSpPr>
        <p:spPr bwMode="auto">
          <a:xfrm>
            <a:off x="9464675" y="29003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11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3" name="Text Box 18"/>
          <p:cNvSpPr txBox="1">
            <a:spLocks noChangeArrowheads="1"/>
          </p:cNvSpPr>
          <p:nvPr/>
        </p:nvSpPr>
        <p:spPr bwMode="auto">
          <a:xfrm>
            <a:off x="9464675" y="32051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10</a:t>
            </a: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4" name="Text Box 19"/>
          <p:cNvSpPr txBox="1">
            <a:spLocks noChangeArrowheads="1"/>
          </p:cNvSpPr>
          <p:nvPr/>
        </p:nvSpPr>
        <p:spPr bwMode="auto">
          <a:xfrm>
            <a:off x="9464675" y="35099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9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5" name="Text Box 20"/>
          <p:cNvSpPr txBox="1">
            <a:spLocks noChangeArrowheads="1"/>
          </p:cNvSpPr>
          <p:nvPr/>
        </p:nvSpPr>
        <p:spPr bwMode="auto">
          <a:xfrm>
            <a:off x="9464675" y="38147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8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6" name="Text Box 21"/>
          <p:cNvSpPr txBox="1">
            <a:spLocks noChangeArrowheads="1"/>
          </p:cNvSpPr>
          <p:nvPr/>
        </p:nvSpPr>
        <p:spPr bwMode="auto">
          <a:xfrm>
            <a:off x="9464675" y="41195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7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7" name="Text Box 22"/>
          <p:cNvSpPr txBox="1">
            <a:spLocks noChangeArrowheads="1"/>
          </p:cNvSpPr>
          <p:nvPr/>
        </p:nvSpPr>
        <p:spPr bwMode="auto">
          <a:xfrm>
            <a:off x="9464675" y="44243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6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88" name="Text Box 23"/>
          <p:cNvSpPr txBox="1">
            <a:spLocks noChangeArrowheads="1"/>
          </p:cNvSpPr>
          <p:nvPr/>
        </p:nvSpPr>
        <p:spPr bwMode="auto">
          <a:xfrm>
            <a:off x="9480550" y="47545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58389" name="Text Box 24"/>
          <p:cNvSpPr txBox="1">
            <a:spLocks noChangeArrowheads="1"/>
          </p:cNvSpPr>
          <p:nvPr/>
        </p:nvSpPr>
        <p:spPr bwMode="auto">
          <a:xfrm>
            <a:off x="9464675" y="50339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4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0" name="Text Box 25"/>
          <p:cNvSpPr txBox="1">
            <a:spLocks noChangeArrowheads="1"/>
          </p:cNvSpPr>
          <p:nvPr/>
        </p:nvSpPr>
        <p:spPr bwMode="auto">
          <a:xfrm>
            <a:off x="9464675" y="53387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3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1" name="Text Box 26"/>
          <p:cNvSpPr txBox="1">
            <a:spLocks noChangeArrowheads="1"/>
          </p:cNvSpPr>
          <p:nvPr/>
        </p:nvSpPr>
        <p:spPr bwMode="auto">
          <a:xfrm>
            <a:off x="9464675" y="56435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2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2" name="Text Box 27"/>
          <p:cNvSpPr txBox="1">
            <a:spLocks noChangeArrowheads="1"/>
          </p:cNvSpPr>
          <p:nvPr/>
        </p:nvSpPr>
        <p:spPr bwMode="auto">
          <a:xfrm>
            <a:off x="9464675" y="5948363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1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3" name="Text Box 28"/>
          <p:cNvSpPr txBox="1">
            <a:spLocks noChangeArrowheads="1"/>
          </p:cNvSpPr>
          <p:nvPr/>
        </p:nvSpPr>
        <p:spPr bwMode="auto">
          <a:xfrm>
            <a:off x="10302875" y="1681163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$1 Million</a:t>
            </a: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4" name="Text Box 29"/>
          <p:cNvSpPr txBox="1">
            <a:spLocks noChangeArrowheads="1"/>
          </p:cNvSpPr>
          <p:nvPr/>
        </p:nvSpPr>
        <p:spPr bwMode="auto">
          <a:xfrm>
            <a:off x="10302875" y="20018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$500,000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5" name="Text Box 30"/>
          <p:cNvSpPr txBox="1">
            <a:spLocks noChangeArrowheads="1"/>
          </p:cNvSpPr>
          <p:nvPr/>
        </p:nvSpPr>
        <p:spPr bwMode="auto">
          <a:xfrm>
            <a:off x="10302875" y="23066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$250,000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6" name="Text Box 31"/>
          <p:cNvSpPr txBox="1">
            <a:spLocks noChangeArrowheads="1"/>
          </p:cNvSpPr>
          <p:nvPr/>
        </p:nvSpPr>
        <p:spPr bwMode="auto">
          <a:xfrm>
            <a:off x="10302875" y="26114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$125,000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7" name="Text Box 32"/>
          <p:cNvSpPr txBox="1">
            <a:spLocks noChangeArrowheads="1"/>
          </p:cNvSpPr>
          <p:nvPr/>
        </p:nvSpPr>
        <p:spPr bwMode="auto">
          <a:xfrm>
            <a:off x="10302875" y="29162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$64,000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8" name="Text Box 33"/>
          <p:cNvSpPr txBox="1">
            <a:spLocks noChangeArrowheads="1"/>
          </p:cNvSpPr>
          <p:nvPr/>
        </p:nvSpPr>
        <p:spPr bwMode="auto">
          <a:xfrm>
            <a:off x="10302875" y="32210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$32,000</a:t>
            </a:r>
            <a:endParaRPr lang="en-US" altLang="en-US" sz="2400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399" name="Text Box 34"/>
          <p:cNvSpPr txBox="1">
            <a:spLocks noChangeArrowheads="1"/>
          </p:cNvSpPr>
          <p:nvPr/>
        </p:nvSpPr>
        <p:spPr bwMode="auto">
          <a:xfrm>
            <a:off x="10302875" y="35258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$16,000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0" name="Text Box 35"/>
          <p:cNvSpPr txBox="1">
            <a:spLocks noChangeArrowheads="1"/>
          </p:cNvSpPr>
          <p:nvPr/>
        </p:nvSpPr>
        <p:spPr bwMode="auto">
          <a:xfrm>
            <a:off x="10302875" y="38306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$8,000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1" name="Text Box 36"/>
          <p:cNvSpPr txBox="1">
            <a:spLocks noChangeArrowheads="1"/>
          </p:cNvSpPr>
          <p:nvPr/>
        </p:nvSpPr>
        <p:spPr bwMode="auto">
          <a:xfrm>
            <a:off x="10302875" y="41354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$4,000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2" name="Text Box 37"/>
          <p:cNvSpPr txBox="1">
            <a:spLocks noChangeArrowheads="1"/>
          </p:cNvSpPr>
          <p:nvPr/>
        </p:nvSpPr>
        <p:spPr bwMode="auto">
          <a:xfrm>
            <a:off x="10302875" y="44402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$2,000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3" name="Text Box 38"/>
          <p:cNvSpPr txBox="1">
            <a:spLocks noChangeArrowheads="1"/>
          </p:cNvSpPr>
          <p:nvPr/>
        </p:nvSpPr>
        <p:spPr bwMode="auto">
          <a:xfrm>
            <a:off x="10347325" y="47752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FFFF"/>
                </a:solidFill>
                <a:latin typeface="Arial" panose="020B0604020202020204" pitchFamily="34" charset="0"/>
              </a:rPr>
              <a:t>$1,000</a:t>
            </a:r>
          </a:p>
        </p:txBody>
      </p:sp>
      <p:sp>
        <p:nvSpPr>
          <p:cNvPr id="58404" name="Text Box 39"/>
          <p:cNvSpPr txBox="1">
            <a:spLocks noChangeArrowheads="1"/>
          </p:cNvSpPr>
          <p:nvPr/>
        </p:nvSpPr>
        <p:spPr bwMode="auto">
          <a:xfrm>
            <a:off x="10302875" y="5049838"/>
            <a:ext cx="1000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$500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5" name="Text Box 40"/>
          <p:cNvSpPr txBox="1">
            <a:spLocks noChangeArrowheads="1"/>
          </p:cNvSpPr>
          <p:nvPr/>
        </p:nvSpPr>
        <p:spPr bwMode="auto">
          <a:xfrm>
            <a:off x="10302875" y="53546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$300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6" name="Text Box 41"/>
          <p:cNvSpPr txBox="1">
            <a:spLocks noChangeArrowheads="1"/>
          </p:cNvSpPr>
          <p:nvPr/>
        </p:nvSpPr>
        <p:spPr bwMode="auto">
          <a:xfrm>
            <a:off x="10302875" y="5659438"/>
            <a:ext cx="1333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$200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8407" name="Text Box 42"/>
          <p:cNvSpPr txBox="1">
            <a:spLocks noChangeArrowheads="1"/>
          </p:cNvSpPr>
          <p:nvPr/>
        </p:nvSpPr>
        <p:spPr bwMode="auto">
          <a:xfrm>
            <a:off x="10302875" y="5964238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>
                <a:solidFill>
                  <a:srgbClr val="FFCC00"/>
                </a:solidFill>
                <a:latin typeface="Arial" panose="020B0604020202020204" pitchFamily="34" charset="0"/>
              </a:rPr>
              <a:t>$100</a:t>
            </a:r>
            <a:endParaRPr lang="en-US" altLang="en-US" sz="2400">
              <a:solidFill>
                <a:srgbClr val="FFCC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683" name="Oval 43"/>
          <p:cNvSpPr>
            <a:spLocks noChangeArrowheads="1"/>
          </p:cNvSpPr>
          <p:nvPr/>
        </p:nvSpPr>
        <p:spPr bwMode="auto">
          <a:xfrm>
            <a:off x="9998075" y="61007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84" name="Oval 44"/>
          <p:cNvSpPr>
            <a:spLocks noChangeArrowheads="1"/>
          </p:cNvSpPr>
          <p:nvPr/>
        </p:nvSpPr>
        <p:spPr bwMode="auto">
          <a:xfrm>
            <a:off x="9998075" y="57959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85" name="Oval 45"/>
          <p:cNvSpPr>
            <a:spLocks noChangeArrowheads="1"/>
          </p:cNvSpPr>
          <p:nvPr/>
        </p:nvSpPr>
        <p:spPr bwMode="auto">
          <a:xfrm>
            <a:off x="9998075" y="54911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86" name="Oval 46"/>
          <p:cNvSpPr>
            <a:spLocks noChangeArrowheads="1"/>
          </p:cNvSpPr>
          <p:nvPr/>
        </p:nvSpPr>
        <p:spPr bwMode="auto">
          <a:xfrm>
            <a:off x="9998075" y="51863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87" name="Oval 47"/>
          <p:cNvSpPr>
            <a:spLocks noChangeArrowheads="1"/>
          </p:cNvSpPr>
          <p:nvPr/>
        </p:nvSpPr>
        <p:spPr bwMode="auto">
          <a:xfrm>
            <a:off x="9998075" y="488156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88" name="Oval 48"/>
          <p:cNvSpPr>
            <a:spLocks noChangeArrowheads="1"/>
          </p:cNvSpPr>
          <p:nvPr/>
        </p:nvSpPr>
        <p:spPr bwMode="auto">
          <a:xfrm>
            <a:off x="9998075" y="45767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89" name="Oval 49"/>
          <p:cNvSpPr>
            <a:spLocks noChangeArrowheads="1"/>
          </p:cNvSpPr>
          <p:nvPr/>
        </p:nvSpPr>
        <p:spPr bwMode="auto">
          <a:xfrm>
            <a:off x="9998075" y="42719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90" name="Oval 50"/>
          <p:cNvSpPr>
            <a:spLocks noChangeArrowheads="1"/>
          </p:cNvSpPr>
          <p:nvPr/>
        </p:nvSpPr>
        <p:spPr bwMode="auto">
          <a:xfrm>
            <a:off x="9998075" y="39671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91" name="Oval 51"/>
          <p:cNvSpPr>
            <a:spLocks noChangeArrowheads="1"/>
          </p:cNvSpPr>
          <p:nvPr/>
        </p:nvSpPr>
        <p:spPr bwMode="auto">
          <a:xfrm>
            <a:off x="9998075" y="36623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92" name="Oval 52"/>
          <p:cNvSpPr>
            <a:spLocks noChangeArrowheads="1"/>
          </p:cNvSpPr>
          <p:nvPr/>
        </p:nvSpPr>
        <p:spPr bwMode="auto">
          <a:xfrm>
            <a:off x="9998075" y="335756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 sz="2400">
              <a:solidFill>
                <a:srgbClr val="FFFFFF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112693" name="Oval 53"/>
          <p:cNvSpPr>
            <a:spLocks noChangeArrowheads="1"/>
          </p:cNvSpPr>
          <p:nvPr/>
        </p:nvSpPr>
        <p:spPr bwMode="auto">
          <a:xfrm>
            <a:off x="9998075" y="30527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94" name="Oval 54"/>
          <p:cNvSpPr>
            <a:spLocks noChangeArrowheads="1"/>
          </p:cNvSpPr>
          <p:nvPr/>
        </p:nvSpPr>
        <p:spPr bwMode="auto">
          <a:xfrm>
            <a:off x="9998075" y="27479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95" name="Oval 55"/>
          <p:cNvSpPr>
            <a:spLocks noChangeArrowheads="1"/>
          </p:cNvSpPr>
          <p:nvPr/>
        </p:nvSpPr>
        <p:spPr bwMode="auto">
          <a:xfrm>
            <a:off x="9998075" y="24431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96" name="Oval 56"/>
          <p:cNvSpPr>
            <a:spLocks noChangeArrowheads="1"/>
          </p:cNvSpPr>
          <p:nvPr/>
        </p:nvSpPr>
        <p:spPr bwMode="auto">
          <a:xfrm>
            <a:off x="9998075" y="21383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12697" name="Oval 57"/>
          <p:cNvSpPr>
            <a:spLocks noChangeArrowheads="1"/>
          </p:cNvSpPr>
          <p:nvPr/>
        </p:nvSpPr>
        <p:spPr bwMode="auto">
          <a:xfrm>
            <a:off x="9998075" y="183356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227" name="AutoShape 59"/>
          <p:cNvSpPr>
            <a:spLocks noChangeArrowheads="1"/>
          </p:cNvSpPr>
          <p:nvPr/>
        </p:nvSpPr>
        <p:spPr bwMode="auto">
          <a:xfrm>
            <a:off x="2987675" y="3311525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228" name="Text Box 60"/>
          <p:cNvSpPr txBox="1">
            <a:spLocks noChangeArrowheads="1"/>
          </p:cNvSpPr>
          <p:nvPr/>
        </p:nvSpPr>
        <p:spPr bwMode="auto">
          <a:xfrm>
            <a:off x="3841750" y="3406775"/>
            <a:ext cx="46783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JO" altLang="en-US" sz="4000" b="1">
                <a:solidFill>
                  <a:srgbClr val="FFFFFF"/>
                </a:solidFill>
                <a:latin typeface="Times New Roman" panose="02020603050405020304" pitchFamily="18" charset="0"/>
              </a:rPr>
              <a:t>السويس</a:t>
            </a:r>
            <a:endParaRPr lang="en-US" altLang="en-US" sz="40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2" name="AutoShape 62"/>
          <p:cNvSpPr>
            <a:spLocks noChangeArrowheads="1"/>
          </p:cNvSpPr>
          <p:nvPr/>
        </p:nvSpPr>
        <p:spPr bwMode="auto">
          <a:xfrm>
            <a:off x="3109913" y="54610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232" name="AutoShape 64"/>
          <p:cNvSpPr>
            <a:spLocks noChangeArrowheads="1"/>
          </p:cNvSpPr>
          <p:nvPr/>
        </p:nvSpPr>
        <p:spPr bwMode="auto">
          <a:xfrm>
            <a:off x="3124200" y="5470525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7233" name="الإجابة صحيحة"/>
          <p:cNvSpPr txBox="1">
            <a:spLocks noChangeArrowheads="1"/>
          </p:cNvSpPr>
          <p:nvPr/>
        </p:nvSpPr>
        <p:spPr bwMode="auto">
          <a:xfrm>
            <a:off x="3186113" y="5468938"/>
            <a:ext cx="5254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JO" altLang="en-US" b="1">
                <a:solidFill>
                  <a:srgbClr val="FFFFFF"/>
                </a:solidFill>
                <a:latin typeface="Times New Roman" panose="02020603050405020304" pitchFamily="18" charset="0"/>
              </a:rPr>
              <a:t>جبل طارق</a:t>
            </a:r>
            <a:endParaRPr lang="en-US" altLang="en-US" sz="3600" b="1">
              <a:solidFill>
                <a:srgbClr val="FFFF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06" name="Line 67"/>
          <p:cNvSpPr>
            <a:spLocks noChangeShapeType="1"/>
          </p:cNvSpPr>
          <p:nvPr/>
        </p:nvSpPr>
        <p:spPr bwMode="auto">
          <a:xfrm flipH="1">
            <a:off x="11811000" y="5932488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5203" name="Who 2702.wav">
            <a:hlinkClick r:id="" action="ppaction://media"/>
          </p:cNvPr>
          <p:cNvPicPr>
            <a:picLocks noChangeAspect="1" noChangeArrowheads="1"/>
          </p:cNvPicPr>
          <p:nvPr>
            <a:wavAudioFile r:embed="rId2" name="73C8F9B0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9038" y="63087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1CF6EB3-8013-4AAA-BF88-19BECA25296B}"/>
              </a:ext>
            </a:extLst>
          </p:cNvPr>
          <p:cNvSpPr/>
          <p:nvPr/>
        </p:nvSpPr>
        <p:spPr>
          <a:xfrm>
            <a:off x="3790950" y="365125"/>
            <a:ext cx="5356225" cy="2474913"/>
          </a:xfrm>
          <a:prstGeom prst="roundRect">
            <a:avLst/>
          </a:prstGeom>
          <a:ln w="117475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4000" b="1" dirty="0">
                <a:solidFill>
                  <a:prstClr val="black"/>
                </a:solidFill>
              </a:rPr>
              <a:t>واحدة مما يلي ليست من مواني الدولة المملوكية </a:t>
            </a:r>
            <a:endParaRPr lang="en-US" sz="4000" b="1" dirty="0">
              <a:solidFill>
                <a:prstClr val="black"/>
              </a:solidFill>
            </a:endParaRPr>
          </a:p>
        </p:txBody>
      </p:sp>
      <p:pic>
        <p:nvPicPr>
          <p:cNvPr id="58431" name="Picture 6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513" y="504825"/>
            <a:ext cx="5888038" cy="588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 descr="Image result for من سيربح المليون">
            <a:extLst>
              <a:ext uri="{FF2B5EF4-FFF2-40B4-BE49-F238E27FC236}">
                <a16:creationId xmlns:a16="http://schemas.microsoft.com/office/drawing/2014/main" id="{593817AE-B70F-428B-9F2E-B66A4412C4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2194" r="16052" b="3767"/>
          <a:stretch/>
        </p:blipFill>
        <p:spPr bwMode="auto">
          <a:xfrm>
            <a:off x="10034798" y="51038"/>
            <a:ext cx="1535383" cy="15562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Action Button: Go Back or Previous 6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328A615-41B6-409D-9988-E26967C2DD0B}"/>
              </a:ext>
            </a:extLst>
          </p:cNvPr>
          <p:cNvSpPr/>
          <p:nvPr/>
        </p:nvSpPr>
        <p:spPr>
          <a:xfrm>
            <a:off x="2819400" y="871538"/>
            <a:ext cx="855663" cy="1243012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651446"/>
      </p:ext>
    </p:extLst>
  </p:cSld>
  <p:clrMapOvr>
    <a:masterClrMapping/>
  </p:clrMapOvr>
  <p:transition spd="slow" advTm="284208">
    <p:fade/>
    <p:sndAc>
      <p:stSnd>
        <p:snd r:embed="rId4" name="videoplayback (2)_Tri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968" fill="hold"/>
                                        <p:tgtEl>
                                          <p:spTgt spid="5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3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03"/>
                </p:tgtEl>
              </p:cMediaNode>
            </p:audio>
          </p:childTnLst>
        </p:cTn>
      </p:par>
    </p:tnLst>
    <p:bldLst>
      <p:bldP spid="718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خطأ 1"/>
          <p:cNvGrpSpPr>
            <a:grpSpLocks/>
          </p:cNvGrpSpPr>
          <p:nvPr/>
        </p:nvGrpSpPr>
        <p:grpSpPr bwMode="auto">
          <a:xfrm>
            <a:off x="4387850" y="2520950"/>
            <a:ext cx="3195638" cy="3970338"/>
            <a:chOff x="4367789" y="2521128"/>
            <a:chExt cx="3195396" cy="3970027"/>
          </a:xfrm>
        </p:grpSpPr>
        <p:pic>
          <p:nvPicPr>
            <p:cNvPr id="5940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8" t="9384" r="16823" b="9984"/>
            <a:stretch>
              <a:fillRect/>
            </a:stretch>
          </p:blipFill>
          <p:spPr bwMode="auto">
            <a:xfrm>
              <a:off x="4367789" y="2558249"/>
              <a:ext cx="3160123" cy="393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مستطيل 16">
              <a:extLst>
                <a:ext uri="{FF2B5EF4-FFF2-40B4-BE49-F238E27FC236}">
                  <a16:creationId xmlns:a16="http://schemas.microsoft.com/office/drawing/2014/main" id="{CC9A79A2-F243-4D70-B218-712C72427F24}"/>
                </a:ext>
              </a:extLst>
            </p:cNvPr>
            <p:cNvSpPr/>
            <p:nvPr/>
          </p:nvSpPr>
          <p:spPr>
            <a:xfrm>
              <a:off x="4690028" y="2521128"/>
              <a:ext cx="2873157" cy="7841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JO" sz="2400" dirty="0">
                  <a:solidFill>
                    <a:prstClr val="black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الحرير</a:t>
              </a:r>
              <a:endParaRPr lang="en-AE" sz="2400" dirty="0">
                <a:solidFill>
                  <a:prstClr val="black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pic>
        <p:nvPicPr>
          <p:cNvPr id="5939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5" y="3305175"/>
            <a:ext cx="2417763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السؤال">
            <a:extLst>
              <a:ext uri="{FF2B5EF4-FFF2-40B4-BE49-F238E27FC236}">
                <a16:creationId xmlns:a16="http://schemas.microsoft.com/office/drawing/2014/main" id="{A3C5F508-BA3A-4A2F-8976-BCA8CB31B584}"/>
              </a:ext>
            </a:extLst>
          </p:cNvPr>
          <p:cNvSpPr/>
          <p:nvPr/>
        </p:nvSpPr>
        <p:spPr>
          <a:xfrm>
            <a:off x="5072063" y="71438"/>
            <a:ext cx="6740525" cy="182721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JO" sz="2800" b="1" dirty="0">
                <a:solidFill>
                  <a:prstClr val="black"/>
                </a:solidFill>
              </a:rPr>
              <a:t>من صادرات الدولة المملوكية </a:t>
            </a:r>
            <a:endParaRPr lang="en-AE" sz="5400" b="1" dirty="0">
              <a:solidFill>
                <a:srgbClr val="FF0000"/>
              </a:solidFill>
              <a:latin typeface="LH Lamar Pro" panose="01000000000000000000" pitchFamily="50" charset="-78"/>
              <a:cs typeface="LH Lamar Pro" panose="01000000000000000000" pitchFamily="50" charset="-78"/>
            </a:endParaRPr>
          </a:p>
        </p:txBody>
      </p:sp>
      <p:grpSp>
        <p:nvGrpSpPr>
          <p:cNvPr id="19" name="صح"/>
          <p:cNvGrpSpPr>
            <a:grpSpLocks/>
          </p:cNvGrpSpPr>
          <p:nvPr/>
        </p:nvGrpSpPr>
        <p:grpSpPr bwMode="auto">
          <a:xfrm>
            <a:off x="563563" y="2520950"/>
            <a:ext cx="3159125" cy="3970338"/>
            <a:chOff x="562790" y="2521128"/>
            <a:chExt cx="3160123" cy="3970027"/>
          </a:xfrm>
        </p:grpSpPr>
        <p:pic>
          <p:nvPicPr>
            <p:cNvPr id="5940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8" t="9384" r="16823" b="9984"/>
            <a:stretch>
              <a:fillRect/>
            </a:stretch>
          </p:blipFill>
          <p:spPr bwMode="auto">
            <a:xfrm>
              <a:off x="562790" y="2558249"/>
              <a:ext cx="3160123" cy="393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مستطيل 2">
              <a:extLst>
                <a:ext uri="{FF2B5EF4-FFF2-40B4-BE49-F238E27FC236}">
                  <a16:creationId xmlns:a16="http://schemas.microsoft.com/office/drawing/2014/main" id="{B1275CF1-476A-451C-A9B4-BB76285AA4A2}"/>
                </a:ext>
              </a:extLst>
            </p:cNvPr>
            <p:cNvSpPr/>
            <p:nvPr/>
          </p:nvSpPr>
          <p:spPr>
            <a:xfrm>
              <a:off x="848630" y="2521128"/>
              <a:ext cx="2874283" cy="7841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JO" sz="2400" dirty="0">
                  <a:solidFill>
                    <a:prstClr val="black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السكر</a:t>
              </a:r>
              <a:endParaRPr lang="en-AE" sz="2400" dirty="0">
                <a:solidFill>
                  <a:prstClr val="black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grpSp>
        <p:nvGrpSpPr>
          <p:cNvPr id="4" name="خطأ 2"/>
          <p:cNvGrpSpPr>
            <a:grpSpLocks/>
          </p:cNvGrpSpPr>
          <p:nvPr/>
        </p:nvGrpSpPr>
        <p:grpSpPr bwMode="auto">
          <a:xfrm>
            <a:off x="8442325" y="2520950"/>
            <a:ext cx="3160713" cy="3970338"/>
            <a:chOff x="8469087" y="2521128"/>
            <a:chExt cx="3160123" cy="3970027"/>
          </a:xfrm>
        </p:grpSpPr>
        <p:pic>
          <p:nvPicPr>
            <p:cNvPr id="5940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8" t="9384" r="16823" b="9984"/>
            <a:stretch>
              <a:fillRect/>
            </a:stretch>
          </p:blipFill>
          <p:spPr bwMode="auto">
            <a:xfrm>
              <a:off x="8469087" y="2558249"/>
              <a:ext cx="3160123" cy="393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مستطيل 17">
              <a:extLst>
                <a:ext uri="{FF2B5EF4-FFF2-40B4-BE49-F238E27FC236}">
                  <a16:creationId xmlns:a16="http://schemas.microsoft.com/office/drawing/2014/main" id="{79FEE85A-E7D2-44B3-8153-20E13C7C5D99}"/>
                </a:ext>
              </a:extLst>
            </p:cNvPr>
            <p:cNvSpPr/>
            <p:nvPr/>
          </p:nvSpPr>
          <p:spPr>
            <a:xfrm>
              <a:off x="8754784" y="2521128"/>
              <a:ext cx="2874426" cy="78416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ar-JO" sz="2400" dirty="0">
                  <a:solidFill>
                    <a:prstClr val="black"/>
                  </a:solidFill>
                  <a:latin typeface="LH Lamar Pro" panose="01000000000000000000" pitchFamily="50" charset="-78"/>
                  <a:cs typeface="LH Lamar Pro" panose="01000000000000000000" pitchFamily="50" charset="-78"/>
                </a:rPr>
                <a:t>الورق</a:t>
              </a:r>
              <a:endParaRPr lang="en-AE" sz="2400" dirty="0">
                <a:solidFill>
                  <a:prstClr val="black"/>
                </a:solidFill>
                <a:latin typeface="LH Lamar Pro" panose="01000000000000000000" pitchFamily="50" charset="-78"/>
                <a:cs typeface="LH Lamar Pro" panose="01000000000000000000" pitchFamily="50" charset="-78"/>
              </a:endParaRPr>
            </a:p>
          </p:txBody>
        </p:sp>
      </p:grpSp>
      <p:pic>
        <p:nvPicPr>
          <p:cNvPr id="59399" name="Picture 6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-79375"/>
            <a:ext cx="1481138" cy="148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250" y="71438"/>
            <a:ext cx="160813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772227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 nodeType="clickPar">
                      <p:stCondLst>
                        <p:cond delay="0"/>
                      </p:stCondLst>
                      <p:childTnLst>
                        <p:par>
                          <p:cTn id="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جابة صحيحة احسنت احسنت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ideoplayback (2)_Tri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AutoShape 2"/>
          <p:cNvSpPr>
            <a:spLocks noChangeArrowheads="1"/>
          </p:cNvSpPr>
          <p:nvPr/>
        </p:nvSpPr>
        <p:spPr bwMode="auto">
          <a:xfrm>
            <a:off x="2932113" y="4402138"/>
            <a:ext cx="63246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AutoShape 4"/>
          <p:cNvSpPr>
            <a:spLocks noChangeArrowheads="1"/>
          </p:cNvSpPr>
          <p:nvPr/>
        </p:nvSpPr>
        <p:spPr bwMode="auto">
          <a:xfrm>
            <a:off x="2984500" y="4410075"/>
            <a:ext cx="61722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46" name="AutoShape 5"/>
          <p:cNvSpPr>
            <a:spLocks noChangeArrowheads="1"/>
          </p:cNvSpPr>
          <p:nvPr/>
        </p:nvSpPr>
        <p:spPr bwMode="auto">
          <a:xfrm>
            <a:off x="2932113" y="3335338"/>
            <a:ext cx="6172200" cy="914400"/>
          </a:xfrm>
          <a:prstGeom prst="flowChartPreparation">
            <a:avLst/>
          </a:prstGeom>
          <a:solidFill>
            <a:srgbClr val="FF0000"/>
          </a:solidFill>
          <a:ln w="57150">
            <a:solidFill>
              <a:srgbClr val="3399FF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3" name="Text Box 6"/>
          <p:cNvSpPr txBox="1"/>
          <p:nvPr/>
        </p:nvSpPr>
        <p:spPr>
          <a:xfrm>
            <a:off x="7391400" y="68263"/>
            <a:ext cx="2286000" cy="519112"/>
          </a:xfrm>
          <a:prstGeom prst="rect">
            <a:avLst/>
          </a:prstGeom>
          <a:noFill/>
          <a:ln w="38100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altLang="en-US" dirty="0">
              <a:solidFill>
                <a:srgbClr val="0000A4"/>
              </a:solidFill>
              <a:latin typeface="Webdings" panose="05030102010509060703" pitchFamily="18" charset="2"/>
              <a:ea typeface="Arial" panose="020B0604020202020204" pitchFamily="34" charset="0"/>
            </a:endParaRPr>
          </a:p>
        </p:txBody>
      </p:sp>
      <p:sp>
        <p:nvSpPr>
          <p:cNvPr id="3" name="Text Box 8"/>
          <p:cNvSpPr txBox="1"/>
          <p:nvPr/>
        </p:nvSpPr>
        <p:spPr>
          <a:xfrm>
            <a:off x="3370263" y="4457700"/>
            <a:ext cx="5029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JO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ميناء عدن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7177" name="New Question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598525" y="6629400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9388475" y="1681163"/>
            <a:ext cx="2514600" cy="4724400"/>
          </a:xfrm>
          <a:prstGeom prst="rect">
            <a:avLst/>
          </a:prstGeom>
          <a:gradFill rotWithShape="0">
            <a:gsLst>
              <a:gs pos="0">
                <a:srgbClr val="0066CC"/>
              </a:gs>
              <a:gs pos="100000">
                <a:srgbClr val="000066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9386888" y="3303588"/>
            <a:ext cx="2514600" cy="322263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378" name="Text Box 13"/>
          <p:cNvSpPr txBox="1"/>
          <p:nvPr/>
        </p:nvSpPr>
        <p:spPr>
          <a:xfrm>
            <a:off x="9464675" y="1665288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79" name="Text Box 14"/>
          <p:cNvSpPr txBox="1"/>
          <p:nvPr/>
        </p:nvSpPr>
        <p:spPr>
          <a:xfrm>
            <a:off x="9464675" y="19859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0" name="Text Box 15"/>
          <p:cNvSpPr txBox="1"/>
          <p:nvPr/>
        </p:nvSpPr>
        <p:spPr>
          <a:xfrm>
            <a:off x="9464675" y="22907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1" name="Text Box 16"/>
          <p:cNvSpPr txBox="1"/>
          <p:nvPr/>
        </p:nvSpPr>
        <p:spPr>
          <a:xfrm>
            <a:off x="9464675" y="25955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2" name="Text Box 17"/>
          <p:cNvSpPr txBox="1"/>
          <p:nvPr/>
        </p:nvSpPr>
        <p:spPr>
          <a:xfrm>
            <a:off x="9464675" y="29003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3" name="Text Box 18"/>
          <p:cNvSpPr txBox="1"/>
          <p:nvPr/>
        </p:nvSpPr>
        <p:spPr>
          <a:xfrm>
            <a:off x="9464675" y="32051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4" name="Text Box 19"/>
          <p:cNvSpPr txBox="1"/>
          <p:nvPr/>
        </p:nvSpPr>
        <p:spPr>
          <a:xfrm>
            <a:off x="9464675" y="35099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5" name="Text Box 20"/>
          <p:cNvSpPr txBox="1"/>
          <p:nvPr/>
        </p:nvSpPr>
        <p:spPr>
          <a:xfrm>
            <a:off x="9464675" y="38147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6" name="Text Box 21"/>
          <p:cNvSpPr txBox="1"/>
          <p:nvPr/>
        </p:nvSpPr>
        <p:spPr>
          <a:xfrm>
            <a:off x="9464675" y="41195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7" name="Text Box 22"/>
          <p:cNvSpPr txBox="1"/>
          <p:nvPr/>
        </p:nvSpPr>
        <p:spPr>
          <a:xfrm>
            <a:off x="9464675" y="44243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88" name="Text Box 23"/>
          <p:cNvSpPr txBox="1"/>
          <p:nvPr/>
        </p:nvSpPr>
        <p:spPr>
          <a:xfrm>
            <a:off x="9480550" y="47545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8389" name="Text Box 24"/>
          <p:cNvSpPr txBox="1"/>
          <p:nvPr/>
        </p:nvSpPr>
        <p:spPr>
          <a:xfrm>
            <a:off x="9464675" y="50339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0" name="Text Box 25"/>
          <p:cNvSpPr txBox="1"/>
          <p:nvPr/>
        </p:nvSpPr>
        <p:spPr>
          <a:xfrm>
            <a:off x="9464675" y="53387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1" name="Text Box 26"/>
          <p:cNvSpPr txBox="1"/>
          <p:nvPr/>
        </p:nvSpPr>
        <p:spPr>
          <a:xfrm>
            <a:off x="9464675" y="56435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2" name="Text Box 27"/>
          <p:cNvSpPr txBox="1"/>
          <p:nvPr/>
        </p:nvSpPr>
        <p:spPr>
          <a:xfrm>
            <a:off x="9464675" y="5948363"/>
            <a:ext cx="6858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3" name="Text Box 28"/>
          <p:cNvSpPr txBox="1"/>
          <p:nvPr/>
        </p:nvSpPr>
        <p:spPr>
          <a:xfrm>
            <a:off x="10302875" y="1681163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 Million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4" name="Text Box 29"/>
          <p:cNvSpPr txBox="1"/>
          <p:nvPr/>
        </p:nvSpPr>
        <p:spPr>
          <a:xfrm>
            <a:off x="10302875" y="20018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5" name="Text Box 30"/>
          <p:cNvSpPr txBox="1"/>
          <p:nvPr/>
        </p:nvSpPr>
        <p:spPr>
          <a:xfrm>
            <a:off x="10302875" y="23066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$250,000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6" name="Text Box 31"/>
          <p:cNvSpPr txBox="1"/>
          <p:nvPr/>
        </p:nvSpPr>
        <p:spPr>
          <a:xfrm>
            <a:off x="10302875" y="26114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$125,000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7" name="Text Box 32"/>
          <p:cNvSpPr txBox="1"/>
          <p:nvPr/>
        </p:nvSpPr>
        <p:spPr>
          <a:xfrm>
            <a:off x="10302875" y="29162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$64,000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8" name="Text Box 33"/>
          <p:cNvSpPr txBox="1"/>
          <p:nvPr/>
        </p:nvSpPr>
        <p:spPr>
          <a:xfrm>
            <a:off x="10302875" y="32210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$32,000</a:t>
            </a:r>
            <a:endParaRPr lang="en-US" altLang="en-US" sz="2400" dirty="0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399" name="Text Box 34"/>
          <p:cNvSpPr txBox="1"/>
          <p:nvPr/>
        </p:nvSpPr>
        <p:spPr>
          <a:xfrm>
            <a:off x="10302875" y="35258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$16,000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400" name="Text Box 35"/>
          <p:cNvSpPr txBox="1"/>
          <p:nvPr/>
        </p:nvSpPr>
        <p:spPr>
          <a:xfrm>
            <a:off x="10302875" y="38306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$8,000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401" name="Text Box 36"/>
          <p:cNvSpPr txBox="1"/>
          <p:nvPr/>
        </p:nvSpPr>
        <p:spPr>
          <a:xfrm>
            <a:off x="10302875" y="41354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402" name="Text Box 37"/>
          <p:cNvSpPr txBox="1"/>
          <p:nvPr/>
        </p:nvSpPr>
        <p:spPr>
          <a:xfrm>
            <a:off x="10302875" y="44402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$2,000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403" name="Text Box 38"/>
          <p:cNvSpPr txBox="1"/>
          <p:nvPr/>
        </p:nvSpPr>
        <p:spPr>
          <a:xfrm>
            <a:off x="10347325" y="4775200"/>
            <a:ext cx="1600200" cy="4619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$1,000</a:t>
            </a:r>
            <a:endParaRPr lang="en-US" altLang="en-US" sz="2400" dirty="0">
              <a:solidFill>
                <a:srgbClr val="FFFFFF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58404" name="Text Box 39"/>
          <p:cNvSpPr txBox="1"/>
          <p:nvPr/>
        </p:nvSpPr>
        <p:spPr>
          <a:xfrm>
            <a:off x="10302875" y="5049838"/>
            <a:ext cx="1000125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$500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405" name="Text Box 40"/>
          <p:cNvSpPr txBox="1"/>
          <p:nvPr/>
        </p:nvSpPr>
        <p:spPr>
          <a:xfrm>
            <a:off x="10302875" y="53546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$300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406" name="Text Box 41"/>
          <p:cNvSpPr txBox="1"/>
          <p:nvPr/>
        </p:nvSpPr>
        <p:spPr>
          <a:xfrm>
            <a:off x="10302875" y="5659438"/>
            <a:ext cx="13335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58407" name="Text Box 42"/>
          <p:cNvSpPr txBox="1"/>
          <p:nvPr/>
        </p:nvSpPr>
        <p:spPr>
          <a:xfrm>
            <a:off x="10302875" y="5964238"/>
            <a:ext cx="1600200" cy="4572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$100</a:t>
            </a:r>
            <a:endParaRPr lang="en-US" altLang="en-US" sz="2400" dirty="0">
              <a:solidFill>
                <a:srgbClr val="FFCC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683" name="Oval 43"/>
          <p:cNvSpPr>
            <a:spLocks noChangeArrowheads="1"/>
          </p:cNvSpPr>
          <p:nvPr/>
        </p:nvSpPr>
        <p:spPr bwMode="auto">
          <a:xfrm>
            <a:off x="9998075" y="61007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4" name="Oval 44"/>
          <p:cNvSpPr>
            <a:spLocks noChangeArrowheads="1"/>
          </p:cNvSpPr>
          <p:nvPr/>
        </p:nvSpPr>
        <p:spPr bwMode="auto">
          <a:xfrm>
            <a:off x="9998075" y="57959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5" name="Oval 45"/>
          <p:cNvSpPr>
            <a:spLocks noChangeArrowheads="1"/>
          </p:cNvSpPr>
          <p:nvPr/>
        </p:nvSpPr>
        <p:spPr bwMode="auto">
          <a:xfrm>
            <a:off x="9998075" y="54911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6" name="Oval 46"/>
          <p:cNvSpPr>
            <a:spLocks noChangeArrowheads="1"/>
          </p:cNvSpPr>
          <p:nvPr/>
        </p:nvSpPr>
        <p:spPr bwMode="auto">
          <a:xfrm>
            <a:off x="9998075" y="51863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7" name="Oval 47"/>
          <p:cNvSpPr>
            <a:spLocks noChangeArrowheads="1"/>
          </p:cNvSpPr>
          <p:nvPr/>
        </p:nvSpPr>
        <p:spPr bwMode="auto">
          <a:xfrm>
            <a:off x="9998075" y="488156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8" name="Oval 48"/>
          <p:cNvSpPr>
            <a:spLocks noChangeArrowheads="1"/>
          </p:cNvSpPr>
          <p:nvPr/>
        </p:nvSpPr>
        <p:spPr bwMode="auto">
          <a:xfrm>
            <a:off x="9998075" y="45767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89" name="Oval 49"/>
          <p:cNvSpPr>
            <a:spLocks noChangeArrowheads="1"/>
          </p:cNvSpPr>
          <p:nvPr/>
        </p:nvSpPr>
        <p:spPr bwMode="auto">
          <a:xfrm>
            <a:off x="9998075" y="42719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0" name="Oval 50"/>
          <p:cNvSpPr>
            <a:spLocks noChangeArrowheads="1"/>
          </p:cNvSpPr>
          <p:nvPr/>
        </p:nvSpPr>
        <p:spPr bwMode="auto">
          <a:xfrm>
            <a:off x="9998075" y="39671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1" name="Oval 51"/>
          <p:cNvSpPr>
            <a:spLocks noChangeArrowheads="1"/>
          </p:cNvSpPr>
          <p:nvPr/>
        </p:nvSpPr>
        <p:spPr bwMode="auto">
          <a:xfrm>
            <a:off x="9998075" y="36623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2" name="Oval 52"/>
          <p:cNvSpPr>
            <a:spLocks noChangeArrowheads="1"/>
          </p:cNvSpPr>
          <p:nvPr/>
        </p:nvSpPr>
        <p:spPr bwMode="auto">
          <a:xfrm>
            <a:off x="9998075" y="335756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2693" name="Oval 53"/>
          <p:cNvSpPr>
            <a:spLocks noChangeArrowheads="1"/>
          </p:cNvSpPr>
          <p:nvPr/>
        </p:nvSpPr>
        <p:spPr bwMode="auto">
          <a:xfrm>
            <a:off x="9998075" y="30527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4" name="Oval 54"/>
          <p:cNvSpPr>
            <a:spLocks noChangeArrowheads="1"/>
          </p:cNvSpPr>
          <p:nvPr/>
        </p:nvSpPr>
        <p:spPr bwMode="auto">
          <a:xfrm>
            <a:off x="9998075" y="27479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5" name="Oval 55"/>
          <p:cNvSpPr>
            <a:spLocks noChangeArrowheads="1"/>
          </p:cNvSpPr>
          <p:nvPr/>
        </p:nvSpPr>
        <p:spPr bwMode="auto">
          <a:xfrm>
            <a:off x="9998075" y="24431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6" name="Oval 56"/>
          <p:cNvSpPr>
            <a:spLocks noChangeArrowheads="1"/>
          </p:cNvSpPr>
          <p:nvPr/>
        </p:nvSpPr>
        <p:spPr bwMode="auto">
          <a:xfrm>
            <a:off x="9998075" y="2138363"/>
            <a:ext cx="152400" cy="152400"/>
          </a:xfrm>
          <a:prstGeom prst="ellipse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2697" name="Oval 57"/>
          <p:cNvSpPr>
            <a:spLocks noChangeArrowheads="1"/>
          </p:cNvSpPr>
          <p:nvPr/>
        </p:nvSpPr>
        <p:spPr bwMode="auto">
          <a:xfrm>
            <a:off x="9998075" y="1833563"/>
            <a:ext cx="152400" cy="152400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27" name="AutoShape 59"/>
          <p:cNvSpPr>
            <a:spLocks noChangeArrowheads="1"/>
          </p:cNvSpPr>
          <p:nvPr/>
        </p:nvSpPr>
        <p:spPr bwMode="auto">
          <a:xfrm>
            <a:off x="2987675" y="3311525"/>
            <a:ext cx="6096000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28" name="Text Box 60"/>
          <p:cNvSpPr txBox="1"/>
          <p:nvPr/>
        </p:nvSpPr>
        <p:spPr>
          <a:xfrm>
            <a:off x="3841750" y="3406775"/>
            <a:ext cx="467836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JO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السويس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02" name="AutoShape 62"/>
          <p:cNvSpPr>
            <a:spLocks noChangeArrowheads="1"/>
          </p:cNvSpPr>
          <p:nvPr/>
        </p:nvSpPr>
        <p:spPr bwMode="auto">
          <a:xfrm>
            <a:off x="3109913" y="5461000"/>
            <a:ext cx="5972175" cy="914400"/>
          </a:xfrm>
          <a:prstGeom prst="flowChartPreparation">
            <a:avLst/>
          </a:prstGeom>
          <a:solidFill>
            <a:srgbClr val="66FF33"/>
          </a:solidFill>
          <a:ln w="57150">
            <a:solidFill>
              <a:srgbClr val="3399FF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32" name="AutoShape 64"/>
          <p:cNvSpPr>
            <a:spLocks noChangeArrowheads="1"/>
          </p:cNvSpPr>
          <p:nvPr/>
        </p:nvSpPr>
        <p:spPr bwMode="auto">
          <a:xfrm>
            <a:off x="3124200" y="5470525"/>
            <a:ext cx="6219825" cy="914400"/>
          </a:xfrm>
          <a:prstGeom prst="flowChartPreparation">
            <a:avLst/>
          </a:prstGeom>
          <a:solidFill>
            <a:schemeClr val="tx1"/>
          </a:solidFill>
          <a:ln w="57150">
            <a:solidFill>
              <a:srgbClr val="FFFF00"/>
            </a:solidFill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33" name="الإجابة صحيحة"/>
          <p:cNvSpPr txBox="1"/>
          <p:nvPr/>
        </p:nvSpPr>
        <p:spPr>
          <a:xfrm>
            <a:off x="3186113" y="5468938"/>
            <a:ext cx="5254625" cy="5222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ar-JO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جبل طارق</a:t>
            </a:r>
            <a:endParaRPr lang="en-US" altLang="en-US" sz="3600" b="1" dirty="0">
              <a:solidFill>
                <a:srgbClr val="FFFFFF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12706" name="Line 67"/>
          <p:cNvSpPr>
            <a:spLocks noChangeShapeType="1"/>
          </p:cNvSpPr>
          <p:nvPr/>
        </p:nvSpPr>
        <p:spPr bwMode="auto">
          <a:xfrm flipH="1">
            <a:off x="11811000" y="5932488"/>
            <a:ext cx="228600" cy="0"/>
          </a:xfrm>
          <a:prstGeom prst="line">
            <a:avLst/>
          </a:prstGeom>
          <a:noFill/>
          <a:ln w="57150">
            <a:solidFill>
              <a:srgbClr val="3399FF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203" name="Who 2702.wav">
            <a:hlinkClick r:id="" action="ppaction://media"/>
          </p:cNvPr>
          <p:cNvPicPr>
            <a:picLocks noChangeAspect="1"/>
          </p:cNvPicPr>
          <p:nvPr>
            <a:wavAudioFile r:embed="rId3" name="73C8F9B0.WAV"/>
          </p:nvPr>
        </p:nvPicPr>
        <p:blipFill>
          <a:blip r:embed="rId10"/>
          <a:stretch>
            <a:fillRect/>
          </a:stretch>
        </p:blipFill>
        <p:spPr>
          <a:xfrm>
            <a:off x="-1189037" y="6308725"/>
            <a:ext cx="304800" cy="304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: Rounded Corners 4"/>
          <p:cNvSpPr/>
          <p:nvPr/>
        </p:nvSpPr>
        <p:spPr>
          <a:xfrm>
            <a:off x="3790950" y="365125"/>
            <a:ext cx="5356225" cy="2474913"/>
          </a:xfrm>
          <a:prstGeom prst="roundRect">
            <a:avLst/>
          </a:prstGeom>
          <a:ln w="117475">
            <a:solidFill>
              <a:srgbClr val="FFFF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ar-JO" altLang="x-none" sz="4000" b="1" dirty="0">
                <a:solidFill>
                  <a:srgbClr val="000000"/>
                </a:solidFill>
                <a:latin typeface="Calibri" panose="020F0502020204030204" pitchFamily="34" charset="0"/>
              </a:rPr>
              <a:t>واحدة مما يلي ليست من مواني الدولة المملوكية </a:t>
            </a:r>
            <a:endParaRPr sz="4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58431" name="Picture 6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179512" y="504825"/>
            <a:ext cx="5888037" cy="58880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6" name="Picture 2" descr="Image result for من سيربح المليون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0" t="2194" r="16052" b="3767"/>
          <a:stretch>
            <a:fillRect/>
          </a:stretch>
        </p:blipFill>
        <p:spPr bwMode="auto">
          <a:xfrm>
            <a:off x="10034798" y="51038"/>
            <a:ext cx="1535384" cy="15562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Action Button: Go Back or Previous 67">
            <a:hlinkClick r:id="" action="ppaction://hlinkshowjump?jump=nextslide" highlightClick="1"/>
          </p:cNvPr>
          <p:cNvSpPr/>
          <p:nvPr/>
        </p:nvSpPr>
        <p:spPr>
          <a:xfrm>
            <a:off x="2819400" y="871538"/>
            <a:ext cx="855663" cy="1243013"/>
          </a:xfrm>
          <a:prstGeom prst="actionButtonBackPrevious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509172"/>
      </p:ext>
    </p:extLst>
  </p:cSld>
  <p:clrMapOvr>
    <a:masterClrMapping/>
  </p:clrMapOvr>
  <p:transition spd="slow" advTm="284208">
    <p:fade/>
    <p:sndAc>
      <p:stSnd>
        <p:snd r:embed="rId5" name="videoplayback (2)_Trim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2968" fill="hold"/>
                                        <p:tgtEl>
                                          <p:spTgt spid="5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7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7"/>
                                            </p:cond>
                                          </p:stCondLst>
                                        </p:cTn>
                                        <p:tgtEl>
                                          <p:spTgt spid="7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New Ques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F33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2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7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c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3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33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03"/>
                </p:tgtEl>
              </p:cMediaNode>
            </p:audio>
          </p:childTnLst>
        </p:cTn>
      </p:par>
    </p:tnLst>
    <p:bldLst>
      <p:bldP spid="718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3"/>
          <a:stretch>
            <a:fillRect/>
          </a:stretch>
        </p:blipFill>
        <p:spPr bwMode="auto">
          <a:xfrm>
            <a:off x="0" y="0"/>
            <a:ext cx="1209675" cy="87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723900" y="134938"/>
            <a:ext cx="591820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rtl="1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000" b="1">
                <a:latin typeface="Times New Roman" panose="02020603050405020304" pitchFamily="18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Rally </a:t>
            </a: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Simplified Arabic" panose="02020603050405020304" pitchFamily="18" charset="-78"/>
              </a:rPr>
              <a:t>Robin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Simplified Arabic" panose="02020603050405020304" pitchFamily="18" charset="-78"/>
            </a:endParaRPr>
          </a:p>
        </p:txBody>
      </p:sp>
      <p:sp>
        <p:nvSpPr>
          <p:cNvPr id="41988" name="Content Placeholder 10"/>
          <p:cNvSpPr txBox="1">
            <a:spLocks/>
          </p:cNvSpPr>
          <p:nvPr/>
        </p:nvSpPr>
        <p:spPr bwMode="auto">
          <a:xfrm>
            <a:off x="1209675" y="1441450"/>
            <a:ext cx="103092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 eaLnBrk="1" hangingPunct="1"/>
            <a:r>
              <a:rPr lang="ar-JO" altLang="en-US" sz="4000" dirty="0"/>
              <a:t>المعلم يطرح السؤال ويعطي وقتا للتفكير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المعلم يحدد الشركاء سواء شركاء بالكتف أو بالوجه ثم يقول “ابدأ” 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الشركاء يتناوبون في الحل او الرد </a:t>
            </a:r>
            <a:r>
              <a:rPr lang="ar-JO" altLang="en-US" sz="4000" dirty="0">
                <a:solidFill>
                  <a:srgbClr val="FF0000"/>
                </a:solidFill>
              </a:rPr>
              <a:t>شفهيا </a:t>
            </a:r>
            <a:r>
              <a:rPr lang="ar-JO" altLang="en-US" sz="4000" dirty="0"/>
              <a:t> </a:t>
            </a:r>
            <a:endParaRPr lang="en-US" altLang="en-US" sz="4000" dirty="0"/>
          </a:p>
          <a:p>
            <a:pPr algn="r" rtl="1" eaLnBrk="1" hangingPunct="1"/>
            <a:r>
              <a:rPr lang="ar-JO" altLang="en-US" sz="4000" dirty="0"/>
              <a:t>المدرب يقول “توقف”  </a:t>
            </a:r>
            <a:endParaRPr lang="en-US" altLang="en-US" sz="4000" dirty="0"/>
          </a:p>
          <a:p>
            <a:pPr algn="r" eaLnBrk="1" hangingPunct="1"/>
            <a:r>
              <a:rPr lang="ar-JO" altLang="en-US" sz="4000" dirty="0"/>
              <a:t>يشكر الطلبة بعضهم البعض</a:t>
            </a:r>
            <a:endParaRPr lang="ar-JO" altLang="en-US" sz="4400" dirty="0"/>
          </a:p>
          <a:p>
            <a:pPr algn="ctr" eaLnBrk="1" hangingPunct="1"/>
            <a:r>
              <a:rPr lang="ar-JO" altLang="en-US" sz="4400" b="1" dirty="0" smtClean="0">
                <a:solidFill>
                  <a:srgbClr val="FF0000"/>
                </a:solidFill>
              </a:rPr>
              <a:t>مناقشة النتائج</a:t>
            </a:r>
            <a:endParaRPr lang="en-US" altLang="en-US" sz="4400" b="1" dirty="0">
              <a:solidFill>
                <a:srgbClr val="FF0000"/>
              </a:solidFill>
            </a:endParaRPr>
          </a:p>
        </p:txBody>
      </p:sp>
      <p:pic>
        <p:nvPicPr>
          <p:cNvPr id="419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481388"/>
            <a:ext cx="198913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49655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26831" y="1600059"/>
            <a:ext cx="8836083" cy="28385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indent="20717" algn="r" rtl="1"/>
            <a:r>
              <a:rPr lang="ar-JO" sz="3200" b="1" dirty="0">
                <a:solidFill>
                  <a:srgbClr val="00B05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عزيزي الطالب فيما يلي الأهداف المتوقع تحقيقها بعد دراسة هذا الدرس، أن:</a:t>
            </a:r>
            <a:endParaRPr lang="en-US" b="1" dirty="0">
              <a:solidFill>
                <a:srgbClr val="00B05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algn="r" rtl="1">
              <a:lnSpc>
                <a:spcPct val="107000"/>
              </a:lnSpc>
              <a:spcAft>
                <a:spcPts val="450"/>
              </a:spcAft>
              <a:tabLst>
                <a:tab pos="107513" algn="r"/>
              </a:tabLst>
            </a:pPr>
            <a:r>
              <a:rPr lang="ar-JO" sz="16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ar-JO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ar-JO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نوضح </a:t>
            </a:r>
            <a:r>
              <a:rPr lang="ar-JO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المفاهيم الواردة في الدرس 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rtl="1">
              <a:spcAft>
                <a:spcPts val="450"/>
              </a:spcAft>
              <a:tabLst>
                <a:tab pos="107513" algn="r"/>
              </a:tabLst>
            </a:pPr>
            <a:r>
              <a:rPr lang="ar-JO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ar-JO" sz="28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نبين  </a:t>
            </a:r>
            <a:r>
              <a:rPr lang="ar-JO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دوافع الغزو </a:t>
            </a:r>
            <a:r>
              <a:rPr lang="ar-JO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المغولي لبلاد الشام  </a:t>
            </a:r>
          </a:p>
          <a:p>
            <a:pPr algn="r" rtl="1">
              <a:spcAft>
                <a:spcPts val="450"/>
              </a:spcAft>
              <a:tabLst>
                <a:tab pos="107513" algn="r"/>
              </a:tabLst>
            </a:pPr>
            <a:r>
              <a:rPr lang="ar-JO" sz="2800" b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نتعرف على نتائج الغزو المغولي </a:t>
            </a:r>
            <a:endParaRPr lang="ar-JO" sz="28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 rtl="1">
              <a:spcAft>
                <a:spcPts val="450"/>
              </a:spcAft>
              <a:tabLst>
                <a:tab pos="107513" algn="r"/>
              </a:tabLst>
            </a:pPr>
            <a:endParaRPr lang="en-US" sz="1600" b="1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46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8581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10220960" y="1298870"/>
            <a:ext cx="1764924" cy="5400600"/>
          </a:xfrm>
          <a:prstGeom prst="roundRect">
            <a:avLst>
              <a:gd name="adj" fmla="val 7143"/>
            </a:avLst>
          </a:prstGeom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27" name="Rounded Rectangle 26"/>
          <p:cNvSpPr/>
          <p:nvPr/>
        </p:nvSpPr>
        <p:spPr>
          <a:xfrm>
            <a:off x="9722290" y="1230630"/>
            <a:ext cx="2131514" cy="4357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النتاجات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722290" y="2383728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التقويم القبلي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9708642" y="2908765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التقديم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9694994" y="3950814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التغذية الراجعة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694994" y="3415547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تقويم التكويني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3" name="Double Wave 32"/>
          <p:cNvSpPr/>
          <p:nvPr/>
        </p:nvSpPr>
        <p:spPr>
          <a:xfrm>
            <a:off x="7833685" y="603566"/>
            <a:ext cx="2703927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المادة </a:t>
            </a:r>
            <a:r>
              <a:rPr lang="ar-SA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: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55 Roman" panose="020B0604020202020204" pitchFamily="34" charset="-78"/>
              </a:rPr>
              <a:t>التاريخ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55 Roman" panose="020B0604020202020204" pitchFamily="34" charset="-78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708642" y="4463450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التمايز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722290" y="1801699"/>
            <a:ext cx="2158810" cy="463827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التمهيد </a:t>
            </a:r>
            <a:endParaRPr lang="ar-JO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36" name="Footer Placeholder 6"/>
          <p:cNvSpPr txBox="1">
            <a:spLocks/>
          </p:cNvSpPr>
          <p:nvPr/>
        </p:nvSpPr>
        <p:spPr>
          <a:xfrm>
            <a:off x="468880" y="45390"/>
            <a:ext cx="11589644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JO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الكلية العلمية الإسلامية       </a:t>
            </a:r>
            <a:r>
              <a:rPr lang="en-US" sz="2400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GA Aladdin Regular" pitchFamily="2" charset="-78"/>
              </a:rPr>
              <a:t>					</a:t>
            </a:r>
            <a:endParaRPr lang="ar-JO" sz="2400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Adobe Arabic" panose="02040503050201020203" pitchFamily="18" charset="-78"/>
              <a:cs typeface="AGA Aladdin Regular" pitchFamily="2" charset="-78"/>
            </a:endParaRPr>
          </a:p>
        </p:txBody>
      </p:sp>
      <p:sp>
        <p:nvSpPr>
          <p:cNvPr id="37" name="Double Wave 36"/>
          <p:cNvSpPr/>
          <p:nvPr/>
        </p:nvSpPr>
        <p:spPr>
          <a:xfrm>
            <a:off x="5782044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الصف: </a:t>
            </a:r>
            <a:r>
              <a:rPr lang="ar-JO" sz="16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التاسع</a:t>
            </a:r>
            <a:endParaRPr lang="ar-JO" sz="16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8" name="Double Wave 37"/>
          <p:cNvSpPr/>
          <p:nvPr/>
        </p:nvSpPr>
        <p:spPr>
          <a:xfrm>
            <a:off x="3825938" y="603566"/>
            <a:ext cx="2148355" cy="353569"/>
          </a:xfrm>
          <a:prstGeom prst="doubleWave">
            <a:avLst>
              <a:gd name="adj1" fmla="val 0"/>
              <a:gd name="adj2" fmla="val 6741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الوحدة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الرابعة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39" name="Double Wave 38"/>
          <p:cNvSpPr/>
          <p:nvPr/>
        </p:nvSpPr>
        <p:spPr>
          <a:xfrm>
            <a:off x="206117" y="603565"/>
            <a:ext cx="3771282" cy="353569"/>
          </a:xfrm>
          <a:prstGeom prst="doubleWave">
            <a:avLst>
              <a:gd name="adj1" fmla="val 0"/>
              <a:gd name="adj2" fmla="val 3973"/>
            </a:avLst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/>
            <a:r>
              <a:rPr lang="ar-SA" sz="1400" b="1" dirty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الدرس : </a:t>
            </a:r>
            <a:r>
              <a:rPr lang="ar-JO" sz="1400" b="1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HelveticaNeueLT Arabic 45 Light" panose="020B0403020202020204" pitchFamily="34" charset="-78"/>
                <a:cs typeface="HelveticaNeueLT Arabic 45 Light" panose="020B0403020202020204" pitchFamily="34" charset="-78"/>
              </a:rPr>
              <a:t>الغزو المغولي</a:t>
            </a:r>
            <a:endParaRPr lang="ar-JO" sz="1400" b="1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HelveticaNeueLT Arabic 45 Light" panose="020B0403020202020204" pitchFamily="34" charset="-78"/>
              <a:cs typeface="HelveticaNeueLT Arabic 45 Light" panose="020B0403020202020204" pitchFamily="34" charset="-78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9920" y="1120985"/>
            <a:ext cx="8942681" cy="557848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039" y="436881"/>
            <a:ext cx="650166" cy="644038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4"/>
          <a:stretch/>
        </p:blipFill>
        <p:spPr bwMode="auto">
          <a:xfrm>
            <a:off x="0" y="1"/>
            <a:ext cx="1209040" cy="87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7943F3F-787D-A74D-7161-B36D6B858079}"/>
              </a:ext>
            </a:extLst>
          </p:cNvPr>
          <p:cNvGrpSpPr/>
          <p:nvPr/>
        </p:nvGrpSpPr>
        <p:grpSpPr>
          <a:xfrm>
            <a:off x="206116" y="1120984"/>
            <a:ext cx="1261271" cy="716434"/>
            <a:chOff x="7446246" y="205862"/>
            <a:chExt cx="1544854" cy="691058"/>
          </a:xfrm>
        </p:grpSpPr>
        <p:sp>
          <p:nvSpPr>
            <p:cNvPr id="22" name="Rounded Rectangle 10">
              <a:extLst>
                <a:ext uri="{FF2B5EF4-FFF2-40B4-BE49-F238E27FC236}">
                  <a16:creationId xmlns:a16="http://schemas.microsoft.com/office/drawing/2014/main" id="{DD194A77-839E-A485-3E29-B99FA7296432}"/>
                </a:ext>
              </a:extLst>
            </p:cNvPr>
            <p:cNvSpPr/>
            <p:nvPr/>
          </p:nvSpPr>
          <p:spPr>
            <a:xfrm>
              <a:off x="7446246" y="205862"/>
              <a:ext cx="1544854" cy="691058"/>
            </a:xfrm>
            <a:prstGeom prst="roundRect">
              <a:avLst/>
            </a:prstGeom>
            <a:solidFill>
              <a:srgbClr val="EC3E5E"/>
            </a:solidFill>
            <a:ln>
              <a:solidFill>
                <a:srgbClr val="EC3E5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63D1A1D4-AEB9-69B0-EADD-5C4E3B6A9B6F}"/>
                </a:ext>
              </a:extLst>
            </p:cNvPr>
            <p:cNvSpPr/>
            <p:nvPr/>
          </p:nvSpPr>
          <p:spPr>
            <a:xfrm>
              <a:off x="7569132" y="277496"/>
              <a:ext cx="1299082" cy="54779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01:00 minutes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9708642" y="4916096"/>
            <a:ext cx="2145162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الربط بالحياة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50242" y="758900"/>
            <a:ext cx="7967335" cy="169277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>
              <a:lnSpc>
                <a:spcPct val="250000"/>
              </a:lnSpc>
            </a:pPr>
            <a:r>
              <a:rPr lang="ar-JO" sz="2000" b="1" dirty="0" smtClean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</a:rPr>
              <a:t>التمهيد: ما هي معلوماتك السابقة عن </a:t>
            </a:r>
            <a:r>
              <a:rPr lang="ar-JO" sz="2000" b="1" dirty="0" smtClean="0">
                <a:solidFill>
                  <a:srgbClr val="FF0000"/>
                </a:solidFill>
                <a:latin typeface="GE SS Text Bold" pitchFamily="18" charset="-78"/>
                <a:ea typeface="GE SS Text Bold" pitchFamily="18" charset="-78"/>
              </a:rPr>
              <a:t>المغول في الصف الثامن  /</a:t>
            </a:r>
            <a:endParaRPr lang="ar-JO" sz="2000" b="1" dirty="0">
              <a:solidFill>
                <a:srgbClr val="FF0000"/>
              </a:solidFill>
              <a:latin typeface="GE SS Text Bold" pitchFamily="18" charset="-78"/>
              <a:ea typeface="GE SS Text Bold" pitchFamily="18" charset="-78"/>
            </a:endParaRPr>
          </a:p>
          <a:p>
            <a:pPr algn="r" rtl="1"/>
            <a:endParaRPr lang="en-US" b="1" dirty="0">
              <a:solidFill>
                <a:srgbClr val="FF0000"/>
              </a:solidFill>
            </a:endParaRPr>
          </a:p>
          <a:p>
            <a:pPr algn="r"/>
            <a:r>
              <a:rPr lang="ar-JO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  <a:p>
            <a:pPr algn="r"/>
            <a:endParaRPr lang="ar-JO" b="1" dirty="0">
              <a:solidFill>
                <a:srgbClr val="FF0000"/>
              </a:solidFill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9722290" y="5433728"/>
            <a:ext cx="222705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التفكير الناقد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9754672" y="5949056"/>
            <a:ext cx="2158810" cy="36004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Arabic 55 Roman" panose="020B0604020202020204" pitchFamily="34" charset="-78"/>
                <a:cs typeface="HelveticaNeueLT Arabic 55 Roman" panose="020B0604020202020204" pitchFamily="34" charset="-78"/>
              </a:rPr>
              <a:t>بطاقة خروج </a:t>
            </a:r>
            <a:endParaRPr lang="ar-JO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NeueLT Arabic 55 Roman" panose="020B0604020202020204" pitchFamily="34" charset="-78"/>
              <a:cs typeface="HelveticaNeueLT Arabic 55 Roman" panose="020B0604020202020204" pitchFamily="34" charset="-78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065" y="1952942"/>
            <a:ext cx="9015849" cy="471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عنوان 1"/>
          <p:cNvSpPr txBox="1">
            <a:spLocks/>
          </p:cNvSpPr>
          <p:nvPr/>
        </p:nvSpPr>
        <p:spPr>
          <a:xfrm>
            <a:off x="5769083" y="2099053"/>
            <a:ext cx="3753338" cy="65264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JO" b="1" smtClean="0"/>
              <a:t>الغزو المغولي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633658944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2013</TotalTime>
  <Words>1383</Words>
  <Application>Microsoft Office PowerPoint</Application>
  <PresentationFormat>Widescreen</PresentationFormat>
  <Paragraphs>475</Paragraphs>
  <Slides>31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9" baseType="lpstr">
      <vt:lpstr>SimSun</vt:lpstr>
      <vt:lpstr>Adobe Arabic</vt:lpstr>
      <vt:lpstr>adonis-web</vt:lpstr>
      <vt:lpstr>AGA Aladdin Regular</vt:lpstr>
      <vt:lpstr>AGA Battouta Regular</vt:lpstr>
      <vt:lpstr>Arial</vt:lpstr>
      <vt:lpstr>Calibri</vt:lpstr>
      <vt:lpstr>Calibri Light</vt:lpstr>
      <vt:lpstr>GE SS Text Bold</vt:lpstr>
      <vt:lpstr>HelveticaNeueLT Arabic 45 Light</vt:lpstr>
      <vt:lpstr>HelveticaNeueLT Arabic 55 Roman</vt:lpstr>
      <vt:lpstr>LH Lamar Pro</vt:lpstr>
      <vt:lpstr>Mangal</vt:lpstr>
      <vt:lpstr>Segoe UI</vt:lpstr>
      <vt:lpstr>Simplified Arabic</vt:lpstr>
      <vt:lpstr>Times New Roman</vt:lpstr>
      <vt:lpstr>Webdings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تقويم تكويني: حدد مناطق استقرار المغول على الخريطة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التقويم التكويني: بدأ تاريخ المغول الفعلي بظهور قائدهم:  1- بيغو 2- جنكيز خان 3- هولاكو </vt:lpstr>
      <vt:lpstr>التقويم التكويني:  استقرت قبائل المغول في آسيا الوسطى شمال: 1- الصين 2- الهند  3- روسيا</vt:lpstr>
      <vt:lpstr>الربط بالحياة:  ما وجه الشبه بين ما فعله المغول في بغداد، وما فعله الصهاينه في قطاع غزه؟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التقويم الختامي https://wordwall.net/ar/resource/28821973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Ghassan Hazza</dc:creator>
  <cp:lastModifiedBy>USER</cp:lastModifiedBy>
  <cp:revision>201</cp:revision>
  <dcterms:created xsi:type="dcterms:W3CDTF">2019-06-13T08:00:41Z</dcterms:created>
  <dcterms:modified xsi:type="dcterms:W3CDTF">2025-11-26T17:38:59Z</dcterms:modified>
</cp:coreProperties>
</file>