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347" r:id="rId5"/>
    <p:sldId id="358" r:id="rId6"/>
    <p:sldId id="348" r:id="rId7"/>
    <p:sldId id="353" r:id="rId8"/>
    <p:sldId id="354" r:id="rId9"/>
    <p:sldId id="355" r:id="rId10"/>
    <p:sldId id="356" r:id="rId11"/>
    <p:sldId id="357" r:id="rId12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EBFF"/>
    <a:srgbClr val="65D7FF"/>
    <a:srgbClr val="ECEF63"/>
    <a:srgbClr val="ADDB7B"/>
    <a:srgbClr val="FFE593"/>
    <a:srgbClr val="48E69F"/>
    <a:srgbClr val="FAC2F3"/>
    <a:srgbClr val="F8AEEF"/>
    <a:srgbClr val="F379E4"/>
    <a:srgbClr val="886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02" autoAdjust="0"/>
    <p:restoredTop sz="94660"/>
  </p:normalViewPr>
  <p:slideViewPr>
    <p:cSldViewPr snapToGrid="0">
      <p:cViewPr varScale="1">
        <p:scale>
          <a:sx n="96" d="100"/>
          <a:sy n="96" d="100"/>
        </p:scale>
        <p:origin x="84" y="2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4B0BEC1-489A-4653-AC6D-2E4487D3C7E0}" type="datetimeFigureOut">
              <a:rPr lang="ar-JO" smtClean="0"/>
              <a:t>18/06/1447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66644E3-FB15-469F-BF81-FF50F1C6E9B8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815532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1573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114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24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1373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5655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039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5063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02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428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6630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453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32825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7606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217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141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524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7564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296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928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899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1398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8094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5058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092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51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6F202-E086-43E8-BC5F-C161767B98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8DE67-49EB-4AE0-88C0-2B97B80F6F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978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4" r:id="rId2"/>
    <p:sldLayoutId id="2147483673" r:id="rId3"/>
    <p:sldLayoutId id="2147483672" r:id="rId4"/>
    <p:sldLayoutId id="2147483671" r:id="rId5"/>
    <p:sldLayoutId id="2147483662" r:id="rId6"/>
    <p:sldLayoutId id="2147483661" r:id="rId7"/>
    <p:sldLayoutId id="2147483650" r:id="rId8"/>
    <p:sldLayoutId id="2147483651" r:id="rId9"/>
    <p:sldLayoutId id="2147483652" r:id="rId10"/>
    <p:sldLayoutId id="2147483653" r:id="rId11"/>
    <p:sldLayoutId id="2147483654" r:id="rId12"/>
    <p:sldLayoutId id="2147483670" r:id="rId13"/>
    <p:sldLayoutId id="2147483669" r:id="rId14"/>
    <p:sldLayoutId id="2147483668" r:id="rId15"/>
    <p:sldLayoutId id="2147483667" r:id="rId16"/>
    <p:sldLayoutId id="2147483666" r:id="rId17"/>
    <p:sldLayoutId id="2147483665" r:id="rId18"/>
    <p:sldLayoutId id="2147483664" r:id="rId19"/>
    <p:sldLayoutId id="2147483663" r:id="rId20"/>
    <p:sldLayoutId id="2147483655" r:id="rId21"/>
    <p:sldLayoutId id="2147483656" r:id="rId22"/>
    <p:sldLayoutId id="2147483657" r:id="rId23"/>
    <p:sldLayoutId id="2147483658" r:id="rId24"/>
    <p:sldLayoutId id="2147483659" r:id="rId2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oter Placeholder 6"/>
          <p:cNvSpPr txBox="1">
            <a:spLocks/>
          </p:cNvSpPr>
          <p:nvPr/>
        </p:nvSpPr>
        <p:spPr>
          <a:xfrm>
            <a:off x="264160" y="-39369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24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Adobe Arabic" panose="02040503050201020203" pitchFamily="18" charset="-78"/>
                <a:ea typeface="+mn-ea"/>
                <a:cs typeface="AGA Aladdin Regular" pitchFamily="2" charset="-78"/>
              </a:rPr>
              <a:t>الكلية العلمية الإسلامية       </a:t>
            </a:r>
            <a:r>
              <a:rPr kumimoji="0" lang="en-US" sz="24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Adobe Arabic" panose="02040503050201020203" pitchFamily="18" charset="-78"/>
                <a:ea typeface="+mn-ea"/>
                <a:cs typeface="AGA Aladdin Regular" pitchFamily="2" charset="-78"/>
              </a:rPr>
              <a:t>						</a:t>
            </a:r>
            <a:endParaRPr kumimoji="0" lang="ar-JO" sz="2400" b="1" i="0" u="none" strike="noStrike" kern="1200" cap="none" spc="0" normalizeH="0" baseline="0" noProof="0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uLnTx/>
              <a:uFillTx/>
              <a:latin typeface="Adobe Arabic" panose="02040503050201020203" pitchFamily="18" charset="-78"/>
              <a:ea typeface="+mn-ea"/>
              <a:cs typeface="AGA Aladdin Regular" pitchFamily="2" charset="-78"/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173" y="329808"/>
            <a:ext cx="650166" cy="644038"/>
          </a:xfrm>
          <a:prstGeom prst="rect">
            <a:avLst/>
          </a:prstGeom>
        </p:spPr>
      </p:pic>
      <p:sp>
        <p:nvSpPr>
          <p:cNvPr id="23" name="Double Wave 22"/>
          <p:cNvSpPr/>
          <p:nvPr/>
        </p:nvSpPr>
        <p:spPr>
          <a:xfrm>
            <a:off x="7724497" y="62027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1" i="0" u="none" strike="noStrike" kern="1200" cap="none" spc="0" normalizeH="0" baseline="0" noProof="0" dirty="0" err="1">
                <a:ln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المادة:</a:t>
            </a:r>
            <a:r>
              <a:rPr kumimoji="0" lang="ar-SA" sz="1600" b="1" i="0" u="none" strike="noStrike" kern="1200" cap="none" spc="0" normalizeH="0" baseline="0" noProof="0" dirty="0">
                <a:ln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 </a:t>
            </a:r>
            <a:r>
              <a:rPr kumimoji="0" lang="ar-JO" sz="1600" b="1" i="0" u="none" strike="noStrike" kern="1200" cap="none" spc="0" normalizeH="0" baseline="0" noProof="0" dirty="0">
                <a:ln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علوم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F5EE14-322F-4733-9A44-1DF0415935CC}"/>
              </a:ext>
            </a:extLst>
          </p:cNvPr>
          <p:cNvSpPr txBox="1"/>
          <p:nvPr/>
        </p:nvSpPr>
        <p:spPr>
          <a:xfrm>
            <a:off x="2848927" y="1143629"/>
            <a:ext cx="125863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ar-JO" b="1" dirty="0"/>
              <a:t>ص 71 </a:t>
            </a:r>
            <a:endParaRPr lang="en-US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223DA8C-BC41-4722-B266-3F528F33025F}"/>
              </a:ext>
            </a:extLst>
          </p:cNvPr>
          <p:cNvSpPr txBox="1"/>
          <p:nvPr/>
        </p:nvSpPr>
        <p:spPr>
          <a:xfrm>
            <a:off x="1615736" y="2169227"/>
            <a:ext cx="8721107" cy="64403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ar-JO" b="1" dirty="0">
                <a:solidFill>
                  <a:srgbClr val="FF0000"/>
                </a:solidFill>
              </a:rPr>
              <a:t>1-الفكرة الرئيسة : </a:t>
            </a:r>
            <a:r>
              <a:rPr lang="ar-JO" b="1" dirty="0"/>
              <a:t>الحالة التي تتحول فيها الطاقة الميكانيكية من أحد شكليها الى الآخر ، مع بقاء المجموع الكلي للطاقة الحركية و طاقة الوضع الناشئة عن الجاذبية ثابتاً .</a:t>
            </a:r>
            <a:endParaRPr lang="en-US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8644EF-8DFC-8750-3264-C5AD3ACEC703}"/>
              </a:ext>
            </a:extLst>
          </p:cNvPr>
          <p:cNvSpPr txBox="1"/>
          <p:nvPr/>
        </p:nvSpPr>
        <p:spPr>
          <a:xfrm>
            <a:off x="1615736" y="3429000"/>
            <a:ext cx="872110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JO" b="1" dirty="0">
                <a:solidFill>
                  <a:srgbClr val="FF0000"/>
                </a:solidFill>
              </a:rPr>
              <a:t>2-المفاهيم و المصطلحات : </a:t>
            </a:r>
            <a:r>
              <a:rPr lang="ar-JO" b="1" dirty="0"/>
              <a:t>الطاقة ، طاقة الوضع </a:t>
            </a:r>
            <a:r>
              <a:rPr lang="ar-JO" b="1" dirty="0" err="1"/>
              <a:t>المرونية</a:t>
            </a:r>
            <a:r>
              <a:rPr lang="ar-JO" b="1" dirty="0"/>
              <a:t> </a:t>
            </a:r>
            <a:endParaRPr lang="en-US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8DC0BE-709A-D861-C9C5-BE3CFBB24EE3}"/>
              </a:ext>
            </a:extLst>
          </p:cNvPr>
          <p:cNvSpPr txBox="1"/>
          <p:nvPr/>
        </p:nvSpPr>
        <p:spPr>
          <a:xfrm>
            <a:off x="1615736" y="4545612"/>
            <a:ext cx="872110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JO" b="1" dirty="0"/>
              <a:t>3-عند رفع الصندوق يتم بذل شغل عليه فتنتقل اليه طاقة حركية ، و بالتالي انتقلت اليه طاقة . </a:t>
            </a:r>
            <a:endParaRPr lang="en-US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EEB3FC-5366-DEE9-6A15-AC5CA55F1A75}"/>
              </a:ext>
            </a:extLst>
          </p:cNvPr>
          <p:cNvSpPr txBox="1"/>
          <p:nvPr/>
        </p:nvSpPr>
        <p:spPr>
          <a:xfrm>
            <a:off x="1615735" y="5696215"/>
            <a:ext cx="872110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JO" b="1" dirty="0"/>
              <a:t>4-د-الشغل </a:t>
            </a:r>
            <a:r>
              <a:rPr lang="ar-JO" b="1"/>
              <a:t>و الطاقة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17857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" grpId="0" animBg="1"/>
      <p:bldP spid="3" grpId="0" animBg="1"/>
      <p:bldP spid="4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oter Placeholder 6"/>
          <p:cNvSpPr txBox="1">
            <a:spLocks/>
          </p:cNvSpPr>
          <p:nvPr/>
        </p:nvSpPr>
        <p:spPr>
          <a:xfrm>
            <a:off x="264160" y="-39369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24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Adobe Arabic" panose="02040503050201020203" pitchFamily="18" charset="-78"/>
                <a:ea typeface="+mn-ea"/>
                <a:cs typeface="AGA Aladdin Regular" pitchFamily="2" charset="-78"/>
              </a:rPr>
              <a:t>الكلية العلمية الإسلامية       </a:t>
            </a:r>
            <a:r>
              <a:rPr kumimoji="0" lang="en-US" sz="24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Adobe Arabic" panose="02040503050201020203" pitchFamily="18" charset="-78"/>
                <a:ea typeface="+mn-ea"/>
                <a:cs typeface="AGA Aladdin Regular" pitchFamily="2" charset="-78"/>
              </a:rPr>
              <a:t>						</a:t>
            </a:r>
            <a:endParaRPr kumimoji="0" lang="ar-JO" sz="2400" b="1" i="0" u="none" strike="noStrike" kern="1200" cap="none" spc="0" normalizeH="0" baseline="0" noProof="0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uLnTx/>
              <a:uFillTx/>
              <a:latin typeface="Adobe Arabic" panose="02040503050201020203" pitchFamily="18" charset="-78"/>
              <a:ea typeface="+mn-ea"/>
              <a:cs typeface="AGA Aladdin Regular" pitchFamily="2" charset="-78"/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173" y="329808"/>
            <a:ext cx="650166" cy="644038"/>
          </a:xfrm>
          <a:prstGeom prst="rect">
            <a:avLst/>
          </a:prstGeom>
        </p:spPr>
      </p:pic>
      <p:sp>
        <p:nvSpPr>
          <p:cNvPr id="23" name="Double Wave 22"/>
          <p:cNvSpPr/>
          <p:nvPr/>
        </p:nvSpPr>
        <p:spPr>
          <a:xfrm>
            <a:off x="7724497" y="62027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1" i="0" u="none" strike="noStrike" kern="1200" cap="none" spc="0" normalizeH="0" baseline="0" noProof="0" dirty="0" err="1">
                <a:ln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المادة:</a:t>
            </a:r>
            <a:r>
              <a:rPr kumimoji="0" lang="ar-SA" sz="1600" b="1" i="0" u="none" strike="noStrike" kern="1200" cap="none" spc="0" normalizeH="0" baseline="0" noProof="0" dirty="0">
                <a:ln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 </a:t>
            </a:r>
            <a:r>
              <a:rPr kumimoji="0" lang="ar-JO" sz="1600" b="1" i="0" u="none" strike="noStrike" kern="1200" cap="none" spc="0" normalizeH="0" baseline="0" noProof="0" dirty="0">
                <a:ln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علوم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DB9186-BBB0-4FF4-BCB8-02C0BCC234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9044" y="1157242"/>
            <a:ext cx="6791325" cy="18002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5F5EE14-322F-4733-9A44-1DF0415935CC}"/>
              </a:ext>
            </a:extLst>
          </p:cNvPr>
          <p:cNvSpPr txBox="1"/>
          <p:nvPr/>
        </p:nvSpPr>
        <p:spPr>
          <a:xfrm>
            <a:off x="3685506" y="1223026"/>
            <a:ext cx="125863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ar-JO" b="1" dirty="0"/>
              <a:t>ص80</a:t>
            </a:r>
            <a:endParaRPr lang="en-US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223DA8C-BC41-4722-B266-3F528F33025F}"/>
              </a:ext>
            </a:extLst>
          </p:cNvPr>
          <p:cNvSpPr txBox="1"/>
          <p:nvPr/>
        </p:nvSpPr>
        <p:spPr>
          <a:xfrm>
            <a:off x="4944140" y="2588135"/>
            <a:ext cx="476338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ar-JO" b="1" dirty="0"/>
              <a:t>تعمل الآلات البسيطة على إنجاز الشغل بشكل أسهل</a:t>
            </a:r>
            <a:endParaRPr lang="en-US" b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76DCD17-7C78-4B7D-9A98-E2DE567EB88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306" y="3028309"/>
            <a:ext cx="6457950" cy="306705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F8EA4640-1831-422F-A701-A86C29F73266}"/>
              </a:ext>
            </a:extLst>
          </p:cNvPr>
          <p:cNvSpPr txBox="1"/>
          <p:nvPr/>
        </p:nvSpPr>
        <p:spPr>
          <a:xfrm>
            <a:off x="9078209" y="4019028"/>
            <a:ext cx="123216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ar-JO" b="1" dirty="0"/>
              <a:t>الآلة البسيطة</a:t>
            </a:r>
            <a:endParaRPr lang="en-US" b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A5707BE-4DC7-4F8C-A1AE-25138177DFBD}"/>
              </a:ext>
            </a:extLst>
          </p:cNvPr>
          <p:cNvSpPr txBox="1"/>
          <p:nvPr/>
        </p:nvSpPr>
        <p:spPr>
          <a:xfrm>
            <a:off x="9078209" y="4752675"/>
            <a:ext cx="125863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ar-JO" b="1" dirty="0"/>
              <a:t>البكرة</a:t>
            </a:r>
            <a:endParaRPr lang="en-US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A065D59-C94C-4EA0-8404-80A58B18234E}"/>
              </a:ext>
            </a:extLst>
          </p:cNvPr>
          <p:cNvSpPr txBox="1"/>
          <p:nvPr/>
        </p:nvSpPr>
        <p:spPr>
          <a:xfrm>
            <a:off x="1209040" y="3023251"/>
            <a:ext cx="590107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ar-JO" sz="2400" dirty="0"/>
              <a:t>لزيادة القوة وتسهيل إنجاز الشغل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89021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oter Placeholder 6"/>
          <p:cNvSpPr txBox="1">
            <a:spLocks/>
          </p:cNvSpPr>
          <p:nvPr/>
        </p:nvSpPr>
        <p:spPr>
          <a:xfrm>
            <a:off x="264160" y="-39369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24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Adobe Arabic" panose="02040503050201020203" pitchFamily="18" charset="-78"/>
                <a:ea typeface="+mn-ea"/>
                <a:cs typeface="AGA Aladdin Regular" pitchFamily="2" charset="-78"/>
              </a:rPr>
              <a:t>الكلية العلمية الإسلامية       </a:t>
            </a:r>
            <a:r>
              <a:rPr kumimoji="0" lang="en-US" sz="24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Adobe Arabic" panose="02040503050201020203" pitchFamily="18" charset="-78"/>
                <a:ea typeface="+mn-ea"/>
                <a:cs typeface="AGA Aladdin Regular" pitchFamily="2" charset="-78"/>
              </a:rPr>
              <a:t>						</a:t>
            </a:r>
            <a:endParaRPr kumimoji="0" lang="ar-JO" sz="2400" b="1" i="0" u="none" strike="noStrike" kern="1200" cap="none" spc="0" normalizeH="0" baseline="0" noProof="0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uLnTx/>
              <a:uFillTx/>
              <a:latin typeface="Adobe Arabic" panose="02040503050201020203" pitchFamily="18" charset="-78"/>
              <a:ea typeface="+mn-ea"/>
              <a:cs typeface="AGA Aladdin Regular" pitchFamily="2" charset="-78"/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173" y="329808"/>
            <a:ext cx="650166" cy="644038"/>
          </a:xfrm>
          <a:prstGeom prst="rect">
            <a:avLst/>
          </a:prstGeom>
        </p:spPr>
      </p:pic>
      <p:sp>
        <p:nvSpPr>
          <p:cNvPr id="23" name="Double Wave 22"/>
          <p:cNvSpPr/>
          <p:nvPr/>
        </p:nvSpPr>
        <p:spPr>
          <a:xfrm>
            <a:off x="7724497" y="62027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1" i="0" u="none" strike="noStrike" kern="1200" cap="none" spc="0" normalizeH="0" baseline="0" noProof="0" dirty="0" err="1">
                <a:ln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المادة:</a:t>
            </a:r>
            <a:r>
              <a:rPr kumimoji="0" lang="ar-SA" sz="1600" b="1" i="0" u="none" strike="noStrike" kern="1200" cap="none" spc="0" normalizeH="0" baseline="0" noProof="0" dirty="0">
                <a:ln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 </a:t>
            </a:r>
            <a:r>
              <a:rPr kumimoji="0" lang="ar-JO" sz="1600" b="1" i="0" u="none" strike="noStrike" kern="1200" cap="none" spc="0" normalizeH="0" baseline="0" noProof="0" dirty="0">
                <a:ln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HelveticaNeueLT Arabic 55 Roman" panose="020B0604020202020204" pitchFamily="34" charset="-78"/>
                <a:ea typeface="+mn-ea"/>
                <a:cs typeface="HelveticaNeueLT Arabic 55 Roman" panose="020B0604020202020204" pitchFamily="34" charset="-78"/>
              </a:rPr>
              <a:t>علوم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F5EE14-322F-4733-9A44-1DF0415935CC}"/>
              </a:ext>
            </a:extLst>
          </p:cNvPr>
          <p:cNvSpPr txBox="1"/>
          <p:nvPr/>
        </p:nvSpPr>
        <p:spPr>
          <a:xfrm>
            <a:off x="2426872" y="1269822"/>
            <a:ext cx="125863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ar-JO" b="1" dirty="0"/>
              <a:t>ص80</a:t>
            </a:r>
            <a:endParaRPr lang="en-US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223DA8C-BC41-4722-B266-3F528F33025F}"/>
              </a:ext>
            </a:extLst>
          </p:cNvPr>
          <p:cNvSpPr txBox="1"/>
          <p:nvPr/>
        </p:nvSpPr>
        <p:spPr>
          <a:xfrm>
            <a:off x="1209040" y="3218824"/>
            <a:ext cx="8919133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ar-JO" b="1" dirty="0"/>
              <a:t>لأن جزء من الطاقة تذهب بسبب قوة الاحنكاك/ لان القوة اللازمة لرفع الجسم على المستوى المائل تقل</a:t>
            </a:r>
            <a:endParaRPr lang="en-US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36144C3-0DB5-4D63-BA16-F14328F150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8439" y="1167589"/>
            <a:ext cx="6819900" cy="19240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5DECAAF-52CB-411B-A0A9-3D21A3ADC1D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4282" y="3629209"/>
            <a:ext cx="6629400" cy="311467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F8EA4640-1831-422F-A701-A86C29F73266}"/>
              </a:ext>
            </a:extLst>
          </p:cNvPr>
          <p:cNvSpPr txBox="1"/>
          <p:nvPr/>
        </p:nvSpPr>
        <p:spPr>
          <a:xfrm>
            <a:off x="8701355" y="6255399"/>
            <a:ext cx="432013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ar-JO" dirty="0">
                <a:solidFill>
                  <a:srgbClr val="00B050"/>
                </a:solidFill>
              </a:rPr>
              <a:t>د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7BED6D0-8F58-4D28-AF1A-67C8F3AD1EC6}"/>
              </a:ext>
            </a:extLst>
          </p:cNvPr>
          <p:cNvSpPr txBox="1"/>
          <p:nvPr/>
        </p:nvSpPr>
        <p:spPr>
          <a:xfrm>
            <a:off x="2744282" y="2742834"/>
            <a:ext cx="4109733" cy="369332"/>
          </a:xfrm>
          <a:prstGeom prst="rect">
            <a:avLst/>
          </a:prstGeom>
          <a:solidFill>
            <a:srgbClr val="A7E8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ar-JO" b="1" dirty="0"/>
              <a:t>لأن القوة تقل بنقصان الإرتفاع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64848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7724497" y="62027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err="1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علوم</a:t>
            </a: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26416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11339167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173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4490C20-01AA-444E-A480-1B49353D3B9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08"/>
          <a:stretch/>
        </p:blipFill>
        <p:spPr>
          <a:xfrm>
            <a:off x="2938905" y="1686756"/>
            <a:ext cx="6505575" cy="302125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39DA4F8-8E05-4A01-B8B2-F3B35C148B85}"/>
              </a:ext>
            </a:extLst>
          </p:cNvPr>
          <p:cNvSpPr txBox="1"/>
          <p:nvPr/>
        </p:nvSpPr>
        <p:spPr>
          <a:xfrm>
            <a:off x="3179135" y="1850065"/>
            <a:ext cx="1392865" cy="369332"/>
          </a:xfrm>
          <a:prstGeom prst="rect">
            <a:avLst/>
          </a:prstGeom>
          <a:solidFill>
            <a:srgbClr val="A7E8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ar-JO" b="1" dirty="0"/>
              <a:t>ص82</a:t>
            </a:r>
            <a:endParaRPr lang="en-US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52AE425-2885-40E5-928D-FE679397D8D0}"/>
              </a:ext>
            </a:extLst>
          </p:cNvPr>
          <p:cNvSpPr txBox="1"/>
          <p:nvPr/>
        </p:nvSpPr>
        <p:spPr>
          <a:xfrm>
            <a:off x="7982216" y="2904092"/>
            <a:ext cx="2363263" cy="369332"/>
          </a:xfrm>
          <a:prstGeom prst="rect">
            <a:avLst/>
          </a:prstGeom>
          <a:solidFill>
            <a:srgbClr val="A7E8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ar-JO" dirty="0"/>
              <a:t>طاقة وضع ناشئة عن الجاذبية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DFBE1BE-6AAD-4E67-8FCB-9DCEAFF84141}"/>
              </a:ext>
            </a:extLst>
          </p:cNvPr>
          <p:cNvSpPr txBox="1"/>
          <p:nvPr/>
        </p:nvSpPr>
        <p:spPr>
          <a:xfrm>
            <a:off x="8061538" y="3427846"/>
            <a:ext cx="1392865" cy="369332"/>
          </a:xfrm>
          <a:prstGeom prst="rect">
            <a:avLst/>
          </a:prstGeom>
          <a:solidFill>
            <a:srgbClr val="A7E8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ar-JO" dirty="0"/>
              <a:t>الشغل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57C875-CEA4-47A9-8B19-6EC006FBFB69}"/>
              </a:ext>
            </a:extLst>
          </p:cNvPr>
          <p:cNvSpPr txBox="1"/>
          <p:nvPr/>
        </p:nvSpPr>
        <p:spPr>
          <a:xfrm>
            <a:off x="8071463" y="3872769"/>
            <a:ext cx="1373017" cy="369332"/>
          </a:xfrm>
          <a:prstGeom prst="rect">
            <a:avLst/>
          </a:prstGeom>
          <a:solidFill>
            <a:srgbClr val="A7E8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ar-JO" dirty="0"/>
              <a:t>الفائدة الآلية</a:t>
            </a:r>
            <a:endParaRPr lang="en-US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24E53394-3753-48E2-8C9E-F47D66B2950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2819" y="4354380"/>
            <a:ext cx="8234739" cy="1694547"/>
          </a:xfrm>
          <a:prstGeom prst="rect">
            <a:avLst/>
          </a:prstGeom>
        </p:spPr>
      </p:pic>
      <p:grpSp>
        <p:nvGrpSpPr>
          <p:cNvPr id="22" name="Group 21">
            <a:extLst>
              <a:ext uri="{FF2B5EF4-FFF2-40B4-BE49-F238E27FC236}">
                <a16:creationId xmlns:a16="http://schemas.microsoft.com/office/drawing/2014/main" id="{094050CC-51BF-4049-A10D-ED7BC349257D}"/>
              </a:ext>
            </a:extLst>
          </p:cNvPr>
          <p:cNvGrpSpPr/>
          <p:nvPr/>
        </p:nvGrpSpPr>
        <p:grpSpPr>
          <a:xfrm>
            <a:off x="1743742" y="6121783"/>
            <a:ext cx="6475226" cy="369332"/>
            <a:chOff x="1573620" y="5090444"/>
            <a:chExt cx="6475226" cy="369332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292371A-9955-4541-A26B-25E1D834465E}"/>
                </a:ext>
              </a:extLst>
            </p:cNvPr>
            <p:cNvSpPr txBox="1"/>
            <p:nvPr/>
          </p:nvSpPr>
          <p:spPr>
            <a:xfrm>
              <a:off x="6485859" y="5090444"/>
              <a:ext cx="1562987" cy="369332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r>
                <a:rPr lang="ar-JO" dirty="0"/>
                <a:t>طاقة وضع مرونية</a:t>
              </a:r>
              <a:endParaRPr lang="en-US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D6D0705B-94A8-4321-9544-8EBF3AE2E876}"/>
                </a:ext>
              </a:extLst>
            </p:cNvPr>
            <p:cNvSpPr txBox="1"/>
            <p:nvPr/>
          </p:nvSpPr>
          <p:spPr>
            <a:xfrm>
              <a:off x="4598619" y="5090444"/>
              <a:ext cx="1237512" cy="369332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r>
                <a:rPr lang="ar-JO" dirty="0"/>
                <a:t>طاقة حركية</a:t>
              </a:r>
              <a:endParaRPr lang="en-US" dirty="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C1795877-32B3-4271-9672-2679483A8DAF}"/>
                </a:ext>
              </a:extLst>
            </p:cNvPr>
            <p:cNvSpPr txBox="1"/>
            <p:nvPr/>
          </p:nvSpPr>
          <p:spPr>
            <a:xfrm>
              <a:off x="1573620" y="5090444"/>
              <a:ext cx="2488018" cy="369332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r>
                <a:rPr lang="ar-JO" dirty="0"/>
                <a:t>طاقة وضع ناشئة عن الجاذبية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5420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 animBg="1"/>
      <p:bldP spid="19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7724497" y="62027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err="1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علوم</a:t>
            </a: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26416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11339167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173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ED3ED11-DE16-4C34-ABC3-FE2B12F693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0555" y="1680264"/>
            <a:ext cx="7251293" cy="24384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1A3BBA3-8E6A-46E6-B7A4-18DD14AA9C9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8198" y="4418448"/>
            <a:ext cx="5825985" cy="19185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6648B91-90ED-475A-BB06-21C67CC5F543}"/>
              </a:ext>
            </a:extLst>
          </p:cNvPr>
          <p:cNvSpPr txBox="1"/>
          <p:nvPr/>
        </p:nvSpPr>
        <p:spPr>
          <a:xfrm>
            <a:off x="159125" y="1223746"/>
            <a:ext cx="3202054" cy="1200329"/>
          </a:xfrm>
          <a:prstGeom prst="rect">
            <a:avLst/>
          </a:prstGeom>
          <a:solidFill>
            <a:srgbClr val="A7E8FF"/>
          </a:solidFill>
        </p:spPr>
        <p:txBody>
          <a:bodyPr wrap="square" rtlCol="0">
            <a:spAutoFit/>
          </a:bodyPr>
          <a:lstStyle/>
          <a:p>
            <a:pPr algn="r"/>
            <a:r>
              <a:rPr lang="ar-JO" dirty="0"/>
              <a:t>أ- الفائدة الآلية للشكل 1=3/1=3</a:t>
            </a:r>
          </a:p>
          <a:p>
            <a:pPr algn="r"/>
            <a:r>
              <a:rPr lang="en-US" dirty="0"/>
              <a:t> </a:t>
            </a:r>
            <a:r>
              <a:rPr lang="ar-JO" dirty="0"/>
              <a:t>الفائدة الآلية للشكل 2=2/1=2</a:t>
            </a:r>
          </a:p>
          <a:p>
            <a:pPr algn="r"/>
            <a:r>
              <a:rPr lang="ar-JO" dirty="0"/>
              <a:t>ب-قوة الدفع أقل في المستوى الأول لأن الطول أكبر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A53E0CD-58FC-4D81-B3C1-209C4E78AF62}"/>
              </a:ext>
            </a:extLst>
          </p:cNvPr>
          <p:cNvSpPr txBox="1"/>
          <p:nvPr/>
        </p:nvSpPr>
        <p:spPr>
          <a:xfrm>
            <a:off x="708988" y="5207367"/>
            <a:ext cx="3202054" cy="1200329"/>
          </a:xfrm>
          <a:prstGeom prst="rect">
            <a:avLst/>
          </a:prstGeom>
          <a:solidFill>
            <a:srgbClr val="A7E8FF"/>
          </a:solidFill>
        </p:spPr>
        <p:txBody>
          <a:bodyPr wrap="square" rtlCol="0">
            <a:spAutoFit/>
          </a:bodyPr>
          <a:lstStyle/>
          <a:p>
            <a:pPr algn="r"/>
            <a:r>
              <a:rPr lang="ar-JO" dirty="0"/>
              <a:t>عند تحريك المفتاح نعمل على ضغط النابض بداخله وتخزين طاقة وضع مرونية ،وعند إفلات المفتاح تتحول طاقة الوضع المرونية إلى حركية فتتحرك اللعبة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3E679D8-C7E1-4314-8102-4CEAAAC8D368}"/>
              </a:ext>
            </a:extLst>
          </p:cNvPr>
          <p:cNvSpPr txBox="1"/>
          <p:nvPr/>
        </p:nvSpPr>
        <p:spPr>
          <a:xfrm>
            <a:off x="248951" y="2671299"/>
            <a:ext cx="3312573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ar-JO" dirty="0"/>
              <a:t>الفائدة الآلية </a:t>
            </a:r>
            <a:r>
              <a:rPr lang="en-US" dirty="0"/>
              <a:t>    IMA=l/h</a:t>
            </a:r>
          </a:p>
          <a:p>
            <a:pPr algn="ctr" rtl="1"/>
            <a:r>
              <a:rPr lang="ar-JO" dirty="0"/>
              <a:t> للشكل الأول : </a:t>
            </a:r>
            <a:r>
              <a:rPr lang="en-US" dirty="0"/>
              <a:t>1=3</a:t>
            </a:r>
            <a:r>
              <a:rPr lang="ar-JO" dirty="0"/>
              <a:t>/3</a:t>
            </a:r>
            <a:r>
              <a:rPr lang="en-US" dirty="0"/>
              <a:t>IMA </a:t>
            </a:r>
          </a:p>
          <a:p>
            <a:pPr algn="ctr" rtl="1"/>
            <a:r>
              <a:rPr lang="ar-JO" dirty="0"/>
              <a:t>للشكل الثاني : 2  </a:t>
            </a:r>
            <a:r>
              <a:rPr lang="en-US" dirty="0"/>
              <a:t>1=</a:t>
            </a:r>
            <a:r>
              <a:rPr lang="ar-JO" dirty="0"/>
              <a:t>/2</a:t>
            </a:r>
            <a:r>
              <a:rPr lang="en-US" dirty="0"/>
              <a:t>IMA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D805179-B332-45B3-8454-2BF24167579C}"/>
              </a:ext>
            </a:extLst>
          </p:cNvPr>
          <p:cNvSpPr txBox="1"/>
          <p:nvPr/>
        </p:nvSpPr>
        <p:spPr>
          <a:xfrm>
            <a:off x="103588" y="3939333"/>
            <a:ext cx="4354610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ar-JO" dirty="0"/>
              <a:t>قوة الدفع في المستوى الأول أقل لأن طول المستوى أكبر</a:t>
            </a:r>
          </a:p>
          <a:p>
            <a:pPr algn="ctr"/>
            <a:r>
              <a:rPr lang="ar-JO" dirty="0"/>
              <a:t>المستوى الاول يضاعف قوتي ثلاث مرات اما المستوى الثاني فيضاعف قوتي مرتين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46591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9" grpId="0" animBg="1"/>
      <p:bldP spid="20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7724497" y="62027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err="1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علوم</a:t>
            </a: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26416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11339167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173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6C064AF4-D100-4DCF-A3ED-2AB8FFFA9F14}"/>
              </a:ext>
            </a:extLst>
          </p:cNvPr>
          <p:cNvGrpSpPr/>
          <p:nvPr/>
        </p:nvGrpSpPr>
        <p:grpSpPr>
          <a:xfrm>
            <a:off x="397674" y="620277"/>
            <a:ext cx="7584542" cy="353569"/>
            <a:chOff x="397674" y="620277"/>
            <a:chExt cx="7584542" cy="353569"/>
          </a:xfrm>
        </p:grpSpPr>
        <p:sp>
          <p:nvSpPr>
            <p:cNvPr id="16" name="Double Wave 15">
              <a:extLst>
                <a:ext uri="{FF2B5EF4-FFF2-40B4-BE49-F238E27FC236}">
                  <a16:creationId xmlns:a16="http://schemas.microsoft.com/office/drawing/2014/main" id="{201E3821-461E-4EA2-9257-709BFFA1B087}"/>
                </a:ext>
              </a:extLst>
            </p:cNvPr>
            <p:cNvSpPr/>
            <p:nvPr/>
          </p:nvSpPr>
          <p:spPr>
            <a:xfrm>
              <a:off x="5630189" y="620277"/>
              <a:ext cx="2352027" cy="353569"/>
            </a:xfrm>
            <a:prstGeom prst="doubleWave">
              <a:avLst>
                <a:gd name="adj1" fmla="val 0"/>
                <a:gd name="adj2" fmla="val 6741"/>
              </a:avLst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JO" sz="1400" b="1" dirty="0">
                  <a:ln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lumMod val="50000"/>
                        <a:alpha val="40000"/>
                      </a:schemeClr>
                    </a:outerShdw>
                  </a:effectLst>
                  <a:latin typeface="HelveticaNeueLT Arabic 45 Light" panose="020B0403020202020204" pitchFamily="34" charset="-78"/>
                  <a:cs typeface="HelveticaNeueLT Arabic 45 Light" panose="020B0403020202020204" pitchFamily="34" charset="-78"/>
                </a:rPr>
                <a:t>الصف:السادس</a:t>
              </a:r>
            </a:p>
          </p:txBody>
        </p:sp>
        <p:sp>
          <p:nvSpPr>
            <p:cNvPr id="18" name="Double Wave 17">
              <a:extLst>
                <a:ext uri="{FF2B5EF4-FFF2-40B4-BE49-F238E27FC236}">
                  <a16:creationId xmlns:a16="http://schemas.microsoft.com/office/drawing/2014/main" id="{00530475-8D76-4D01-9F98-9216E8E82796}"/>
                </a:ext>
              </a:extLst>
            </p:cNvPr>
            <p:cNvSpPr/>
            <p:nvPr/>
          </p:nvSpPr>
          <p:spPr>
            <a:xfrm>
              <a:off x="397674" y="620277"/>
              <a:ext cx="3513368" cy="353569"/>
            </a:xfrm>
            <a:prstGeom prst="doubleWave">
              <a:avLst>
                <a:gd name="adj1" fmla="val 0"/>
                <a:gd name="adj2" fmla="val 3973"/>
              </a:avLst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JO" sz="1400" b="1" dirty="0">
                  <a:ln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lumMod val="50000"/>
                        <a:alpha val="40000"/>
                      </a:schemeClr>
                    </a:outerShdw>
                  </a:effectLst>
                  <a:latin typeface="HelveticaNeueLT Arabic 45 Light" panose="020B0403020202020204" pitchFamily="34" charset="-78"/>
                  <a:cs typeface="HelveticaNeueLT Arabic 45 Light" panose="020B0403020202020204" pitchFamily="34" charset="-78"/>
                </a:rPr>
                <a:t>العام الدراسي2021/2022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FA96F2C-E27C-4879-BA42-5696D8D010D4}"/>
              </a:ext>
            </a:extLst>
          </p:cNvPr>
          <p:cNvGrpSpPr/>
          <p:nvPr/>
        </p:nvGrpSpPr>
        <p:grpSpPr>
          <a:xfrm>
            <a:off x="397674" y="616233"/>
            <a:ext cx="7584542" cy="357613"/>
            <a:chOff x="397674" y="616233"/>
            <a:chExt cx="7584542" cy="357613"/>
          </a:xfrm>
        </p:grpSpPr>
        <p:sp>
          <p:nvSpPr>
            <p:cNvPr id="14" name="Double Wave 13">
              <a:extLst>
                <a:ext uri="{FF2B5EF4-FFF2-40B4-BE49-F238E27FC236}">
                  <a16:creationId xmlns:a16="http://schemas.microsoft.com/office/drawing/2014/main" id="{3AC51C70-5F76-4B04-B362-DA97FB2D84DE}"/>
                </a:ext>
              </a:extLst>
            </p:cNvPr>
            <p:cNvSpPr/>
            <p:nvPr/>
          </p:nvSpPr>
          <p:spPr>
            <a:xfrm>
              <a:off x="5630189" y="620277"/>
              <a:ext cx="2352027" cy="353569"/>
            </a:xfrm>
            <a:prstGeom prst="doubleWave">
              <a:avLst>
                <a:gd name="adj1" fmla="val 0"/>
                <a:gd name="adj2" fmla="val 6741"/>
              </a:avLst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JO" sz="1400" b="1" dirty="0">
                  <a:ln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lumMod val="50000"/>
                        <a:alpha val="40000"/>
                      </a:schemeClr>
                    </a:outerShdw>
                  </a:effectLst>
                  <a:latin typeface="HelveticaNeueLT Arabic 45 Light" panose="020B0403020202020204" pitchFamily="34" charset="-78"/>
                  <a:cs typeface="HelveticaNeueLT Arabic 45 Light" panose="020B0403020202020204" pitchFamily="34" charset="-78"/>
                </a:rPr>
                <a:t>الصف:السادس</a:t>
              </a:r>
            </a:p>
          </p:txBody>
        </p:sp>
        <p:sp>
          <p:nvSpPr>
            <p:cNvPr id="19" name="Double Wave 18">
              <a:extLst>
                <a:ext uri="{FF2B5EF4-FFF2-40B4-BE49-F238E27FC236}">
                  <a16:creationId xmlns:a16="http://schemas.microsoft.com/office/drawing/2014/main" id="{65F15CC6-9F8B-4601-B4D2-DCC1524D3E02}"/>
                </a:ext>
              </a:extLst>
            </p:cNvPr>
            <p:cNvSpPr/>
            <p:nvPr/>
          </p:nvSpPr>
          <p:spPr>
            <a:xfrm>
              <a:off x="3685506" y="616233"/>
              <a:ext cx="2148355" cy="353569"/>
            </a:xfrm>
            <a:prstGeom prst="doubleWave">
              <a:avLst>
                <a:gd name="adj1" fmla="val 0"/>
                <a:gd name="adj2" fmla="val 6741"/>
              </a:avLst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JO" sz="1600" b="1" dirty="0">
                  <a:ln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lumMod val="50000"/>
                        <a:alpha val="40000"/>
                      </a:schemeClr>
                    </a:outerShdw>
                  </a:effectLst>
                  <a:latin typeface="HelveticaNeueLT Arabic 45 Light" panose="020B0403020202020204" pitchFamily="34" charset="-78"/>
                  <a:cs typeface="HelveticaNeueLT Arabic 45 Light" panose="020B0403020202020204" pitchFamily="34" charset="-78"/>
                </a:rPr>
                <a:t> </a:t>
              </a:r>
              <a:r>
                <a:rPr lang="ar-JO" sz="1200" b="1" dirty="0">
                  <a:ln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lumMod val="50000"/>
                        <a:alpha val="40000"/>
                      </a:schemeClr>
                    </a:outerShdw>
                  </a:effectLst>
                  <a:latin typeface="HelveticaNeueLT Arabic 45 Light" panose="020B0403020202020204" pitchFamily="34" charset="-78"/>
                  <a:cs typeface="HelveticaNeueLT Arabic 45 Light" panose="020B0403020202020204" pitchFamily="34" charset="-78"/>
                </a:rPr>
                <a:t>الدرس:الآلات البسيطة</a:t>
              </a:r>
            </a:p>
          </p:txBody>
        </p:sp>
        <p:sp>
          <p:nvSpPr>
            <p:cNvPr id="20" name="Double Wave 19">
              <a:extLst>
                <a:ext uri="{FF2B5EF4-FFF2-40B4-BE49-F238E27FC236}">
                  <a16:creationId xmlns:a16="http://schemas.microsoft.com/office/drawing/2014/main" id="{E1F81B2A-1C41-4044-9E64-CAFE7906E338}"/>
                </a:ext>
              </a:extLst>
            </p:cNvPr>
            <p:cNvSpPr/>
            <p:nvPr/>
          </p:nvSpPr>
          <p:spPr>
            <a:xfrm>
              <a:off x="397674" y="620277"/>
              <a:ext cx="3513368" cy="353569"/>
            </a:xfrm>
            <a:prstGeom prst="doubleWave">
              <a:avLst>
                <a:gd name="adj1" fmla="val 0"/>
                <a:gd name="adj2" fmla="val 3973"/>
              </a:avLst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JO" sz="1400" b="1" dirty="0">
                  <a:ln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lumMod val="50000"/>
                        <a:alpha val="40000"/>
                      </a:schemeClr>
                    </a:outerShdw>
                  </a:effectLst>
                  <a:latin typeface="HelveticaNeueLT Arabic 45 Light" panose="020B0403020202020204" pitchFamily="34" charset="-78"/>
                  <a:cs typeface="HelveticaNeueLT Arabic 45 Light" panose="020B0403020202020204" pitchFamily="34" charset="-78"/>
                </a:rPr>
                <a:t>العام الدراسي2021/2022</a:t>
              </a:r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6F275448-8FAD-4D06-BF57-311F7D26590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24" r="1708"/>
          <a:stretch/>
        </p:blipFill>
        <p:spPr>
          <a:xfrm>
            <a:off x="4414615" y="1569147"/>
            <a:ext cx="5458237" cy="83802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D216465-F11E-4A63-B359-A6148764ACCB}"/>
              </a:ext>
            </a:extLst>
          </p:cNvPr>
          <p:cNvSpPr txBox="1"/>
          <p:nvPr/>
        </p:nvSpPr>
        <p:spPr>
          <a:xfrm>
            <a:off x="8814390" y="2604977"/>
            <a:ext cx="946297" cy="369332"/>
          </a:xfrm>
          <a:prstGeom prst="rect">
            <a:avLst/>
          </a:prstGeom>
          <a:solidFill>
            <a:srgbClr val="48E69F"/>
          </a:solidFill>
        </p:spPr>
        <p:txBody>
          <a:bodyPr wrap="square" rtlCol="0">
            <a:spAutoFit/>
          </a:bodyPr>
          <a:lstStyle/>
          <a:p>
            <a:pPr algn="ctr"/>
            <a:r>
              <a:rPr lang="ar-JO" dirty="0">
                <a:solidFill>
                  <a:srgbClr val="8861E9"/>
                </a:solidFill>
              </a:rPr>
              <a:t>السرعة</a:t>
            </a:r>
            <a:endParaRPr lang="en-US" dirty="0">
              <a:solidFill>
                <a:srgbClr val="8861E9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C1632CE-5747-47A4-8BA7-D5D2030B4768}"/>
              </a:ext>
            </a:extLst>
          </p:cNvPr>
          <p:cNvSpPr txBox="1"/>
          <p:nvPr/>
        </p:nvSpPr>
        <p:spPr>
          <a:xfrm>
            <a:off x="7612911" y="2637180"/>
            <a:ext cx="946297" cy="369332"/>
          </a:xfrm>
          <a:prstGeom prst="rect">
            <a:avLst/>
          </a:prstGeom>
          <a:solidFill>
            <a:srgbClr val="48E69F"/>
          </a:solidFill>
        </p:spPr>
        <p:txBody>
          <a:bodyPr wrap="square" rtlCol="0">
            <a:spAutoFit/>
          </a:bodyPr>
          <a:lstStyle/>
          <a:p>
            <a:pPr algn="ctr"/>
            <a:r>
              <a:rPr lang="ar-JO" dirty="0">
                <a:solidFill>
                  <a:srgbClr val="8861E9"/>
                </a:solidFill>
              </a:rPr>
              <a:t>الكتلة</a:t>
            </a:r>
            <a:endParaRPr lang="en-US" dirty="0">
              <a:solidFill>
                <a:srgbClr val="8861E9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E16BB69-6596-4617-A4F2-C4D4D1F23FE7}"/>
              </a:ext>
            </a:extLst>
          </p:cNvPr>
          <p:cNvSpPr txBox="1"/>
          <p:nvPr/>
        </p:nvSpPr>
        <p:spPr>
          <a:xfrm>
            <a:off x="6011079" y="2645005"/>
            <a:ext cx="946297" cy="369332"/>
          </a:xfrm>
          <a:prstGeom prst="rect">
            <a:avLst/>
          </a:prstGeom>
          <a:solidFill>
            <a:srgbClr val="48E69F"/>
          </a:solidFill>
        </p:spPr>
        <p:txBody>
          <a:bodyPr wrap="square" rtlCol="0">
            <a:spAutoFit/>
          </a:bodyPr>
          <a:lstStyle/>
          <a:p>
            <a:pPr algn="ctr"/>
            <a:r>
              <a:rPr lang="ar-JO" dirty="0">
                <a:solidFill>
                  <a:srgbClr val="8861E9"/>
                </a:solidFill>
              </a:rPr>
              <a:t>الكتلة</a:t>
            </a:r>
            <a:endParaRPr lang="en-US" dirty="0">
              <a:solidFill>
                <a:srgbClr val="8861E9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D428494-6DE0-46D5-BA00-20D4D4846C12}"/>
              </a:ext>
            </a:extLst>
          </p:cNvPr>
          <p:cNvSpPr txBox="1"/>
          <p:nvPr/>
        </p:nvSpPr>
        <p:spPr>
          <a:xfrm>
            <a:off x="4462460" y="2645751"/>
            <a:ext cx="946297" cy="369332"/>
          </a:xfrm>
          <a:prstGeom prst="rect">
            <a:avLst/>
          </a:prstGeom>
          <a:solidFill>
            <a:srgbClr val="48E69F"/>
          </a:solidFill>
        </p:spPr>
        <p:txBody>
          <a:bodyPr wrap="square" rtlCol="0">
            <a:spAutoFit/>
          </a:bodyPr>
          <a:lstStyle/>
          <a:p>
            <a:pPr algn="ctr"/>
            <a:r>
              <a:rPr lang="ar-JO" dirty="0">
                <a:solidFill>
                  <a:srgbClr val="8861E9"/>
                </a:solidFill>
              </a:rPr>
              <a:t>الارتفاع</a:t>
            </a:r>
            <a:endParaRPr lang="en-US" dirty="0">
              <a:solidFill>
                <a:srgbClr val="8861E9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6417177-6091-4424-BACE-5E9B61105FAC}"/>
              </a:ext>
            </a:extLst>
          </p:cNvPr>
          <p:cNvCxnSpPr/>
          <p:nvPr/>
        </p:nvCxnSpPr>
        <p:spPr>
          <a:xfrm>
            <a:off x="8798674" y="2264735"/>
            <a:ext cx="366591" cy="3402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649E13B-BA5A-4984-96B5-5DED291D1D71}"/>
              </a:ext>
            </a:extLst>
          </p:cNvPr>
          <p:cNvCxnSpPr>
            <a:cxnSpLocks/>
          </p:cNvCxnSpPr>
          <p:nvPr/>
        </p:nvCxnSpPr>
        <p:spPr>
          <a:xfrm flipH="1">
            <a:off x="5161084" y="2296938"/>
            <a:ext cx="199476" cy="3402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1F6F5C8-3CD5-4613-A622-012E0C8305AD}"/>
              </a:ext>
            </a:extLst>
          </p:cNvPr>
          <p:cNvCxnSpPr/>
          <p:nvPr/>
        </p:nvCxnSpPr>
        <p:spPr>
          <a:xfrm>
            <a:off x="6327539" y="2296938"/>
            <a:ext cx="366591" cy="3402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AD5ADD4-F26B-4B81-93D7-688C5920FAC3}"/>
              </a:ext>
            </a:extLst>
          </p:cNvPr>
          <p:cNvCxnSpPr>
            <a:cxnSpLocks/>
          </p:cNvCxnSpPr>
          <p:nvPr/>
        </p:nvCxnSpPr>
        <p:spPr>
          <a:xfrm flipH="1">
            <a:off x="8325308" y="2276905"/>
            <a:ext cx="199476" cy="3402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527115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1" grpId="0" animBg="1"/>
      <p:bldP spid="22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7724497" y="62027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err="1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علوم</a:t>
            </a: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26416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11339167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173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E0AF864-BD7E-44FD-A712-4343C1C24C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1602" y="1653141"/>
            <a:ext cx="7372350" cy="49339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9CB980B-6BC6-4247-BC08-08143CFCFFFA}"/>
              </a:ext>
            </a:extLst>
          </p:cNvPr>
          <p:cNvSpPr txBox="1"/>
          <p:nvPr/>
        </p:nvSpPr>
        <p:spPr>
          <a:xfrm>
            <a:off x="9872852" y="1648047"/>
            <a:ext cx="1131846" cy="369332"/>
          </a:xfrm>
          <a:prstGeom prst="rect">
            <a:avLst/>
          </a:prstGeom>
          <a:solidFill>
            <a:srgbClr val="A7E8FF"/>
          </a:solidFill>
        </p:spPr>
        <p:txBody>
          <a:bodyPr wrap="square" rtlCol="0">
            <a:spAutoFit/>
          </a:bodyPr>
          <a:lstStyle/>
          <a:p>
            <a:r>
              <a:rPr lang="ar-JO" dirty="0"/>
              <a:t>ص82</a:t>
            </a:r>
            <a:endParaRPr lang="en-US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3E2D2179-1B22-414C-AB66-CE5741A54F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825" y="1601379"/>
            <a:ext cx="7372350" cy="493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166510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7724497" y="62027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err="1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علوم</a:t>
            </a: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26416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173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998CAA2-C806-4C71-988D-10FDB58EFA4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09"/>
          <a:stretch/>
        </p:blipFill>
        <p:spPr>
          <a:xfrm>
            <a:off x="7297445" y="1472410"/>
            <a:ext cx="4074912" cy="485197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2CA7FD95-C4BF-4895-8401-EE8AAA331253}"/>
              </a:ext>
            </a:extLst>
          </p:cNvPr>
          <p:cNvSpPr/>
          <p:nvPr/>
        </p:nvSpPr>
        <p:spPr>
          <a:xfrm>
            <a:off x="838859" y="1899821"/>
            <a:ext cx="6144366" cy="35531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JO" sz="2800" b="1" dirty="0">
                <a:solidFill>
                  <a:schemeClr val="tx1"/>
                </a:solidFill>
              </a:rPr>
              <a:t>أ) الوتد عبارة عن مستويين مائلين</a:t>
            </a:r>
          </a:p>
          <a:p>
            <a:pPr algn="r" rtl="1"/>
            <a:r>
              <a:rPr lang="ar-JO" sz="2800" b="1" dirty="0">
                <a:solidFill>
                  <a:schemeClr val="tx1"/>
                </a:solidFill>
              </a:rPr>
              <a:t>ب) الفاس سطح مائل له وجهان مائلان يعمل على تغيير اتجاه القوة المبذولة وهو مثال على </a:t>
            </a:r>
            <a:r>
              <a:rPr lang="ar-JO" sz="2800" b="1" dirty="0" err="1">
                <a:solidFill>
                  <a:schemeClr val="tx1"/>
                </a:solidFill>
              </a:rPr>
              <a:t>اللالات</a:t>
            </a:r>
            <a:r>
              <a:rPr lang="ar-JO" sz="2800" b="1" dirty="0">
                <a:solidFill>
                  <a:schemeClr val="tx1"/>
                </a:solidFill>
              </a:rPr>
              <a:t> البسيطة.</a:t>
            </a:r>
          </a:p>
          <a:p>
            <a:pPr algn="r" rtl="1"/>
            <a:r>
              <a:rPr lang="ar-JO" sz="2800" b="1" dirty="0">
                <a:solidFill>
                  <a:schemeClr val="tx1"/>
                </a:solidFill>
              </a:rPr>
              <a:t>ج)الوتد الطويل والرفيع له فائدة آلية اكبر لان نصله يصل لننهاية قطعة الخشب المراد قطعها.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835954"/>
      </p:ext>
    </p:extLst>
  </p:cSld>
  <p:clrMapOvr>
    <a:masterClrMapping/>
  </p:clrMapOvr>
  <p:transition spd="slow"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60798772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926CEBC7877140BA798EF8A2C16532" ma:contentTypeVersion="4" ma:contentTypeDescription="Create a new document." ma:contentTypeScope="" ma:versionID="25ca566bafe1a29190373f71642a6eab">
  <xsd:schema xmlns:xsd="http://www.w3.org/2001/XMLSchema" xmlns:xs="http://www.w3.org/2001/XMLSchema" xmlns:p="http://schemas.microsoft.com/office/2006/metadata/properties" xmlns:ns2="ee46366a-538c-4587-b528-b785be5b5339" targetNamespace="http://schemas.microsoft.com/office/2006/metadata/properties" ma:root="true" ma:fieldsID="4393f5450e667bb88073579bd2cde7fa" ns2:_="">
    <xsd:import namespace="ee46366a-538c-4587-b528-b785be5b533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46366a-538c-4587-b528-b785be5b53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51D62EB-1C35-4A29-A051-F34B389B8E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46366a-538c-4587-b528-b785be5b53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FFF6892-BF4C-499A-B01C-C0521CD6139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2D5580-F3BB-4D65-A304-7EEFF9AEF25A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dcmitype/"/>
    <ds:schemaRef ds:uri="ee46366a-538c-4587-b528-b785be5b5339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3820</TotalTime>
  <Words>371</Words>
  <Application>Microsoft Office PowerPoint</Application>
  <PresentationFormat>Widescreen</PresentationFormat>
  <Paragraphs>59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Adobe Arabic</vt:lpstr>
      <vt:lpstr>Arial</vt:lpstr>
      <vt:lpstr>Calibri</vt:lpstr>
      <vt:lpstr>Calibri Light</vt:lpstr>
      <vt:lpstr>HelveticaNeueLT Arabic 45 Light</vt:lpstr>
      <vt:lpstr>HelveticaNeueLT Arabic 55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Ghassan Hazza</dc:creator>
  <cp:lastModifiedBy>Maha Al-Qawasmi</cp:lastModifiedBy>
  <cp:revision>343</cp:revision>
  <dcterms:created xsi:type="dcterms:W3CDTF">2019-06-13T08:00:41Z</dcterms:created>
  <dcterms:modified xsi:type="dcterms:W3CDTF">2025-12-08T09:43:46Z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0x0101006D926CEBC7877140BA798EF8A2C16532</vt:lpwstr>
  </property>
</Properties>
</file>