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92" r:id="rId4"/>
    <p:sldId id="256" r:id="rId5"/>
    <p:sldId id="274" r:id="rId6"/>
    <p:sldId id="282" r:id="rId7"/>
    <p:sldId id="318" r:id="rId8"/>
    <p:sldId id="332" r:id="rId9"/>
    <p:sldId id="333" r:id="rId10"/>
    <p:sldId id="436" r:id="rId11"/>
    <p:sldId id="284" r:id="rId12"/>
    <p:sldId id="430" r:id="rId13"/>
    <p:sldId id="285" r:id="rId14"/>
    <p:sldId id="286" r:id="rId15"/>
    <p:sldId id="288" r:id="rId16"/>
    <p:sldId id="289" r:id="rId17"/>
    <p:sldId id="412" r:id="rId18"/>
    <p:sldId id="431" r:id="rId19"/>
    <p:sldId id="304" r:id="rId20"/>
    <p:sldId id="305" r:id="rId21"/>
    <p:sldId id="317" r:id="rId22"/>
    <p:sldId id="432" r:id="rId23"/>
    <p:sldId id="433" r:id="rId24"/>
    <p:sldId id="434" r:id="rId25"/>
    <p:sldId id="435" r:id="rId26"/>
    <p:sldId id="426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e5f036c190_1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e5f036c190_1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10897769" y="5894429"/>
            <a:ext cx="1209092" cy="842328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2413200" y="2208867"/>
            <a:ext cx="7365600" cy="2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2413200" y="4791767"/>
            <a:ext cx="7365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9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 rot="1610678">
            <a:off x="3394738" y="2232299"/>
            <a:ext cx="66116" cy="65891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4" y="0"/>
                </a:moveTo>
                <a:cubicBezTo>
                  <a:pt x="200" y="0"/>
                  <a:pt x="0" y="196"/>
                  <a:pt x="0" y="440"/>
                </a:cubicBezTo>
                <a:cubicBezTo>
                  <a:pt x="0" y="685"/>
                  <a:pt x="200" y="883"/>
                  <a:pt x="444" y="883"/>
                </a:cubicBezTo>
                <a:cubicBezTo>
                  <a:pt x="688" y="883"/>
                  <a:pt x="887" y="685"/>
                  <a:pt x="887" y="440"/>
                </a:cubicBezTo>
                <a:cubicBezTo>
                  <a:pt x="887" y="196"/>
                  <a:pt x="688" y="0"/>
                  <a:pt x="444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 rot="1610678">
            <a:off x="5366303" y="2416732"/>
            <a:ext cx="66116" cy="65891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4" y="0"/>
                </a:moveTo>
                <a:cubicBezTo>
                  <a:pt x="200" y="0"/>
                  <a:pt x="1" y="197"/>
                  <a:pt x="1" y="440"/>
                </a:cubicBezTo>
                <a:cubicBezTo>
                  <a:pt x="1" y="684"/>
                  <a:pt x="200" y="883"/>
                  <a:pt x="444" y="883"/>
                </a:cubicBezTo>
                <a:cubicBezTo>
                  <a:pt x="688" y="883"/>
                  <a:pt x="887" y="684"/>
                  <a:pt x="887" y="440"/>
                </a:cubicBezTo>
                <a:cubicBezTo>
                  <a:pt x="887" y="197"/>
                  <a:pt x="688" y="0"/>
                  <a:pt x="444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 rot="1610678">
            <a:off x="3167052" y="1985236"/>
            <a:ext cx="65819" cy="65891"/>
          </a:xfrm>
          <a:custGeom>
            <a:avLst/>
            <a:gdLst/>
            <a:ahLst/>
            <a:cxnLst/>
            <a:rect l="l" t="t" r="r" b="b"/>
            <a:pathLst>
              <a:path w="883" h="884" extrusionOk="0">
                <a:moveTo>
                  <a:pt x="443" y="1"/>
                </a:moveTo>
                <a:cubicBezTo>
                  <a:pt x="199" y="1"/>
                  <a:pt x="0" y="196"/>
                  <a:pt x="0" y="443"/>
                </a:cubicBezTo>
                <a:cubicBezTo>
                  <a:pt x="0" y="687"/>
                  <a:pt x="199" y="884"/>
                  <a:pt x="443" y="884"/>
                </a:cubicBezTo>
                <a:cubicBezTo>
                  <a:pt x="687" y="884"/>
                  <a:pt x="883" y="687"/>
                  <a:pt x="883" y="443"/>
                </a:cubicBezTo>
                <a:cubicBezTo>
                  <a:pt x="883" y="196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" name="Google Shape;69;p3"/>
          <p:cNvGrpSpPr/>
          <p:nvPr/>
        </p:nvGrpSpPr>
        <p:grpSpPr>
          <a:xfrm>
            <a:off x="10897769" y="5901240"/>
            <a:ext cx="1209092" cy="835517"/>
            <a:chOff x="8173326" y="4425930"/>
            <a:chExt cx="906819" cy="626638"/>
          </a:xfrm>
        </p:grpSpPr>
        <p:sp>
          <p:nvSpPr>
            <p:cNvPr id="70" name="Google Shape;70;p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87" name="Google Shape;87;p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 rot="1610678">
              <a:off x="3470809" y="1048222"/>
              <a:ext cx="96324" cy="77592"/>
            </a:xfrm>
            <a:custGeom>
              <a:avLst/>
              <a:gdLst/>
              <a:ahLst/>
              <a:cxnLst/>
              <a:rect l="l" t="t" r="r" b="b"/>
              <a:pathLst>
                <a:path w="1723" h="1388" extrusionOk="0">
                  <a:moveTo>
                    <a:pt x="863" y="0"/>
                  </a:moveTo>
                  <a:cubicBezTo>
                    <a:pt x="386" y="0"/>
                    <a:pt x="1" y="309"/>
                    <a:pt x="1" y="695"/>
                  </a:cubicBezTo>
                  <a:cubicBezTo>
                    <a:pt x="1" y="1079"/>
                    <a:pt x="386" y="1388"/>
                    <a:pt x="863" y="1388"/>
                  </a:cubicBezTo>
                  <a:cubicBezTo>
                    <a:pt x="1337" y="1388"/>
                    <a:pt x="1722" y="1079"/>
                    <a:pt x="1722" y="695"/>
                  </a:cubicBezTo>
                  <a:cubicBezTo>
                    <a:pt x="1722" y="309"/>
                    <a:pt x="1337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 rot="1610678">
              <a:off x="3424602" y="990104"/>
              <a:ext cx="26722" cy="26554"/>
            </a:xfrm>
            <a:custGeom>
              <a:avLst/>
              <a:gdLst/>
              <a:ahLst/>
              <a:cxnLst/>
              <a:rect l="l" t="t" r="r" b="b"/>
              <a:pathLst>
                <a:path w="478" h="475" extrusionOk="0">
                  <a:moveTo>
                    <a:pt x="241" y="1"/>
                  </a:moveTo>
                  <a:cubicBezTo>
                    <a:pt x="106" y="1"/>
                    <a:pt x="0" y="104"/>
                    <a:pt x="0" y="238"/>
                  </a:cubicBezTo>
                  <a:cubicBezTo>
                    <a:pt x="0" y="368"/>
                    <a:pt x="106" y="475"/>
                    <a:pt x="241" y="475"/>
                  </a:cubicBezTo>
                  <a:cubicBezTo>
                    <a:pt x="371" y="475"/>
                    <a:pt x="478" y="368"/>
                    <a:pt x="478" y="238"/>
                  </a:cubicBezTo>
                  <a:cubicBezTo>
                    <a:pt x="478" y="104"/>
                    <a:pt x="371" y="1"/>
                    <a:pt x="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 rot="1610678">
              <a:off x="3348467" y="969473"/>
              <a:ext cx="39077" cy="38852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48" y="0"/>
                  </a:moveTo>
                  <a:cubicBezTo>
                    <a:pt x="155" y="0"/>
                    <a:pt x="1" y="154"/>
                    <a:pt x="1" y="347"/>
                  </a:cubicBezTo>
                  <a:cubicBezTo>
                    <a:pt x="1" y="539"/>
                    <a:pt x="155" y="695"/>
                    <a:pt x="348" y="695"/>
                  </a:cubicBezTo>
                  <a:cubicBezTo>
                    <a:pt x="540" y="695"/>
                    <a:pt x="698" y="539"/>
                    <a:pt x="698" y="347"/>
                  </a:cubicBezTo>
                  <a:cubicBezTo>
                    <a:pt x="698" y="154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4837200" y="3522733"/>
            <a:ext cx="6394800" cy="119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>
            <a:off x="9900633" y="1992233"/>
            <a:ext cx="13312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>
            <a:off x="4837133" y="4767467"/>
            <a:ext cx="6394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96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219" name="Google Shape;219;p6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6"/>
          <p:cNvGrpSpPr/>
          <p:nvPr/>
        </p:nvGrpSpPr>
        <p:grpSpPr>
          <a:xfrm rot="10800000">
            <a:off x="529823" y="4345392"/>
            <a:ext cx="4461279" cy="1174259"/>
            <a:chOff x="736842" y="1480444"/>
            <a:chExt cx="3345959" cy="880694"/>
          </a:xfrm>
        </p:grpSpPr>
        <p:sp>
          <p:nvSpPr>
            <p:cNvPr id="253" name="Google Shape;253;p6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6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6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7467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9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332" name="Google Shape;332;p9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6437200" y="1536184"/>
            <a:ext cx="4794800" cy="112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6437200" y="2844636"/>
            <a:ext cx="4794800" cy="2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5239574" y="53803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9"/>
          <p:cNvSpPr/>
          <p:nvPr/>
        </p:nvSpPr>
        <p:spPr>
          <a:xfrm>
            <a:off x="4960831" y="5527937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9"/>
          <p:cNvSpPr/>
          <p:nvPr/>
        </p:nvSpPr>
        <p:spPr>
          <a:xfrm>
            <a:off x="5127202" y="56966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9"/>
          <p:cNvSpPr/>
          <p:nvPr/>
        </p:nvSpPr>
        <p:spPr>
          <a:xfrm>
            <a:off x="5069650" y="53218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1090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0"/>
          <p:cNvGrpSpPr/>
          <p:nvPr/>
        </p:nvGrpSpPr>
        <p:grpSpPr>
          <a:xfrm>
            <a:off x="6283634" y="3925400"/>
            <a:ext cx="1969532" cy="505301"/>
            <a:chOff x="4865125" y="3248850"/>
            <a:chExt cx="1477149" cy="378976"/>
          </a:xfrm>
        </p:grpSpPr>
        <p:sp>
          <p:nvSpPr>
            <p:cNvPr id="370" name="Google Shape;370;p10"/>
            <p:cNvSpPr/>
            <p:nvPr/>
          </p:nvSpPr>
          <p:spPr>
            <a:xfrm>
              <a:off x="5863097" y="3248850"/>
              <a:ext cx="55038" cy="56828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128251" y="3553697"/>
              <a:ext cx="55038" cy="5689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6004311" y="3277361"/>
              <a:ext cx="55225" cy="5689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87298" y="3570933"/>
              <a:ext cx="54976" cy="5689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9270" y="3439610"/>
              <a:ext cx="55100" cy="5689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865125" y="3452202"/>
              <a:ext cx="55287" cy="57149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1535237" y="5202283"/>
            <a:ext cx="593760" cy="763599"/>
            <a:chOff x="1303828" y="3901712"/>
            <a:chExt cx="445320" cy="572699"/>
          </a:xfrm>
        </p:grpSpPr>
        <p:sp>
          <p:nvSpPr>
            <p:cNvPr id="377" name="Google Shape;377;p10"/>
            <p:cNvSpPr/>
            <p:nvPr/>
          </p:nvSpPr>
          <p:spPr>
            <a:xfrm>
              <a:off x="1673223" y="3979271"/>
              <a:ext cx="75925" cy="76184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303828" y="4174850"/>
              <a:ext cx="76182" cy="76184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1524306" y="4398485"/>
              <a:ext cx="75925" cy="75927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1448036" y="3901712"/>
              <a:ext cx="76268" cy="76184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6707882" y="4592833"/>
            <a:ext cx="5405732" cy="1422849"/>
            <a:chOff x="736842" y="1480444"/>
            <a:chExt cx="3345959" cy="880694"/>
          </a:xfrm>
        </p:grpSpPr>
        <p:sp>
          <p:nvSpPr>
            <p:cNvPr id="382" name="Google Shape;382;p10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2486800" y="5052133"/>
            <a:ext cx="7218400" cy="10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1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03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7752533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6879633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7752535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7752543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6879633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7752535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832900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832901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832909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960000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832901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5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390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68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2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Wednesday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20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November, 2024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affodils Breeze GIF - клавиатура Tenor GIF - привнесите индивидуальность в  ваши разговоры | Скажи больше с Тенором | Flowers gif, Spring nature,  Nature gif">
            <a:extLst>
              <a:ext uri="{FF2B5EF4-FFF2-40B4-BE49-F238E27FC236}">
                <a16:creationId xmlns:a16="http://schemas.microsoft.com/office/drawing/2014/main" id="{03471D9B-1F01-6212-D31D-6BE2262D1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98" y="1868423"/>
            <a:ext cx="4899826" cy="2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E948F-A4FF-CEAD-9D27-61BBD99D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4159338"/>
            <a:ext cx="4102158" cy="2662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21992-A12D-D7CE-BC7E-76F9B8D9F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1137742"/>
            <a:ext cx="4102158" cy="2842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7445809" y="4555918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Breeze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7258699" y="5440369"/>
            <a:ext cx="46998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soft / light wind</a:t>
            </a: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5AEF65E4-11D0-1739-1BDD-37A1558F1850}"/>
              </a:ext>
            </a:extLst>
          </p:cNvPr>
          <p:cNvSpPr/>
          <p:nvPr/>
        </p:nvSpPr>
        <p:spPr>
          <a:xfrm>
            <a:off x="2860391" y="1115469"/>
            <a:ext cx="4102158" cy="2952858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5EDAC534-0912-8351-50FB-F2DC850EC3A1}"/>
              </a:ext>
            </a:extLst>
          </p:cNvPr>
          <p:cNvSpPr/>
          <p:nvPr/>
        </p:nvSpPr>
        <p:spPr>
          <a:xfrm>
            <a:off x="7170808" y="1849580"/>
            <a:ext cx="4887716" cy="2706337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5106EB62-47CC-72D8-60A5-8C0E10AB9380}"/>
              </a:ext>
            </a:extLst>
          </p:cNvPr>
          <p:cNvSpPr/>
          <p:nvPr/>
        </p:nvSpPr>
        <p:spPr>
          <a:xfrm>
            <a:off x="2872501" y="4174786"/>
            <a:ext cx="4090048" cy="2617518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618980" y="2428484"/>
            <a:ext cx="1573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B48D1D-2D16-6CC6-DBA6-A3501248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32552" r="22986" b="34896"/>
          <a:stretch/>
        </p:blipFill>
        <p:spPr bwMode="auto">
          <a:xfrm>
            <a:off x="3199685" y="1097235"/>
            <a:ext cx="5437149" cy="326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AA50645D-3BCC-97F5-D0AE-18145895A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98.9376" end="165763.891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3673" y="1604439"/>
            <a:ext cx="1260075" cy="1260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CDCDD-0578-5895-76AB-CEC77CEB3561}"/>
              </a:ext>
            </a:extLst>
          </p:cNvPr>
          <p:cNvSpPr txBox="1"/>
          <p:nvPr/>
        </p:nvSpPr>
        <p:spPr>
          <a:xfrm>
            <a:off x="3213333" y="4344707"/>
            <a:ext cx="6405330" cy="23391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1-Describe hurricanes. _____________________________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2-What did mom do to comfort  the boy? 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3-What happened suddenly? 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4-What did dad say?_______________________________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5-Find a word that means a (light wind)_________________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Number : 1,2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021D2-18A8-709F-4CE0-78D51EF29A93}"/>
              </a:ext>
            </a:extLst>
          </p:cNvPr>
          <p:cNvSpPr txBox="1"/>
          <p:nvPr/>
        </p:nvSpPr>
        <p:spPr>
          <a:xfrm>
            <a:off x="3104589" y="2383728"/>
            <a:ext cx="8573356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1-Describe hurricane. 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Big storm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2-What did mom do to comfort  the boy? 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She smiled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3-What happened suddenly? 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wind grew stronger and sand flew all around the beach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4-What did dad say?____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Hurricanes are dangerous, we must leave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5-Find a word that means a (light wind)____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Breeze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1082245" y="839028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sp>
        <p:nvSpPr>
          <p:cNvPr id="4" name="Google Shape;1699;p53">
            <a:extLst>
              <a:ext uri="{FF2B5EF4-FFF2-40B4-BE49-F238E27FC236}">
                <a16:creationId xmlns:a16="http://schemas.microsoft.com/office/drawing/2014/main" id="{0997A2EF-7930-2B8E-6BEB-80E9D6E769D3}"/>
              </a:ext>
            </a:extLst>
          </p:cNvPr>
          <p:cNvSpPr txBox="1"/>
          <p:nvPr/>
        </p:nvSpPr>
        <p:spPr>
          <a:xfrm>
            <a:off x="3305242" y="1567144"/>
            <a:ext cx="4127130" cy="2229164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1: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 evidence that the narrator is one of the characters?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24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1;p53">
            <a:extLst>
              <a:ext uri="{FF2B5EF4-FFF2-40B4-BE49-F238E27FC236}">
                <a16:creationId xmlns:a16="http://schemas.microsoft.com/office/drawing/2014/main" id="{B202D43E-5D3B-6943-8B42-D5AAADC09838}"/>
              </a:ext>
            </a:extLst>
          </p:cNvPr>
          <p:cNvSpPr txBox="1"/>
          <p:nvPr/>
        </p:nvSpPr>
        <p:spPr>
          <a:xfrm>
            <a:off x="7432372" y="3812082"/>
            <a:ext cx="4343404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 or false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458153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Hurricanes are safe and not dangerous.(    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0;p53">
            <a:extLst>
              <a:ext uri="{FF2B5EF4-FFF2-40B4-BE49-F238E27FC236}">
                <a16:creationId xmlns:a16="http://schemas.microsoft.com/office/drawing/2014/main" id="{4FCDB128-54F4-B123-82DA-2A9AC5D97CFB}"/>
              </a:ext>
            </a:extLst>
          </p:cNvPr>
          <p:cNvSpPr/>
          <p:nvPr/>
        </p:nvSpPr>
        <p:spPr>
          <a:xfrm>
            <a:off x="7432372" y="1567822"/>
            <a:ext cx="4343404" cy="223571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3: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Why did dad say 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“ We must leave now”? _________________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99;p53">
            <a:extLst>
              <a:ext uri="{FF2B5EF4-FFF2-40B4-BE49-F238E27FC236}">
                <a16:creationId xmlns:a16="http://schemas.microsoft.com/office/drawing/2014/main" id="{4A9D6508-B6BF-FD5A-3BED-2921CB6EFC60}"/>
              </a:ext>
            </a:extLst>
          </p:cNvPr>
          <p:cNvSpPr txBox="1"/>
          <p:nvPr/>
        </p:nvSpPr>
        <p:spPr>
          <a:xfrm>
            <a:off x="3305242" y="3812082"/>
            <a:ext cx="4127130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2: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How do moms play important roles in their children’s lives?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E38B8-50AE-B8CE-079F-A175CD65706E}"/>
              </a:ext>
            </a:extLst>
          </p:cNvPr>
          <p:cNvSpPr/>
          <p:nvPr/>
        </p:nvSpPr>
        <p:spPr>
          <a:xfrm>
            <a:off x="3226981" y="1877145"/>
            <a:ext cx="83989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If you were one of the story characters,</a:t>
            </a:r>
          </a:p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how would you act?</a:t>
            </a:r>
          </a:p>
        </p:txBody>
      </p:sp>
      <p:pic>
        <p:nvPicPr>
          <p:cNvPr id="6" name="Picture 2" descr="Pin page">
            <a:extLst>
              <a:ext uri="{FF2B5EF4-FFF2-40B4-BE49-F238E27FC236}">
                <a16:creationId xmlns:a16="http://schemas.microsoft.com/office/drawing/2014/main" id="{51070719-5A89-9080-27B1-71E5BA10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86" y="3910227"/>
            <a:ext cx="2567640" cy="28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9137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6" y="1866569"/>
            <a:ext cx="9155849" cy="3515658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family will stay in the beach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Dad said hurricanes are natural, no need to panic.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0"/>
            <a:ext cx="6394800" cy="951200"/>
          </a:xfrm>
        </p:spPr>
        <p:txBody>
          <a:bodyPr/>
          <a:lstStyle/>
          <a:p>
            <a:pPr algn="l"/>
            <a:r>
              <a:rPr lang="en-US" sz="6400" b="1"/>
              <a:t>Look and say</a:t>
            </a:r>
          </a:p>
          <a:p>
            <a:pPr algn="l"/>
            <a:r>
              <a:rPr lang="en-US" sz="6400" b="1"/>
              <a:t>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45832" r="46999" b="5730"/>
          <a:stretch/>
        </p:blipFill>
        <p:spPr bwMode="auto">
          <a:xfrm>
            <a:off x="0" y="1600200"/>
            <a:ext cx="5080000" cy="50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2514601"/>
            <a:ext cx="508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are they doing? Why?</a:t>
            </a:r>
          </a:p>
        </p:txBody>
      </p:sp>
      <p:sp>
        <p:nvSpPr>
          <p:cNvPr id="7" name="Oval 6"/>
          <p:cNvSpPr/>
          <p:nvPr/>
        </p:nvSpPr>
        <p:spPr>
          <a:xfrm>
            <a:off x="8636000" y="254000"/>
            <a:ext cx="32512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>
                <a:solidFill>
                  <a:srgbClr val="FAD9B2"/>
                </a:solidFill>
                <a:latin typeface="Arial"/>
                <a:sym typeface="Arial"/>
              </a:rPr>
              <a:t>p.110</a:t>
            </a:r>
          </a:p>
        </p:txBody>
      </p:sp>
    </p:spTree>
    <p:extLst>
      <p:ext uri="{BB962C8B-B14F-4D97-AF65-F5344CB8AC3E}">
        <p14:creationId xmlns:p14="http://schemas.microsoft.com/office/powerpoint/2010/main" val="88322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85" y="639665"/>
            <a:ext cx="10272000" cy="650000"/>
          </a:xfrm>
          <a:noFill/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Nailed wood:</a:t>
            </a:r>
          </a:p>
        </p:txBody>
      </p:sp>
      <p:pic>
        <p:nvPicPr>
          <p:cNvPr id="7170" name="Picture 2" descr="Maya Hammer Hitting A Nail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8600"/>
            <a:ext cx="80264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789" y="639665"/>
            <a:ext cx="2419808" cy="650000"/>
          </a:xfrm>
          <a:noFill/>
        </p:spPr>
        <p:txBody>
          <a:bodyPr/>
          <a:lstStyle/>
          <a:p>
            <a:r>
              <a:rPr lang="en-US" sz="5333" dirty="0">
                <a:latin typeface="Comic Sans MS" panose="030F0702030302020204" pitchFamily="66" charset="0"/>
              </a:rPr>
              <a:t>A bolt:</a:t>
            </a:r>
          </a:p>
        </p:txBody>
      </p:sp>
      <p:pic>
        <p:nvPicPr>
          <p:cNvPr id="8194" name="Picture 2" descr="HOLD ON TIGHT! | SUSANNE LEIST | Lightning storm, Lightning gif, Light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1629664"/>
            <a:ext cx="8568512" cy="46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2598" y="492742"/>
            <a:ext cx="6563015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white line in the sky</a:t>
            </a:r>
            <a:endParaRPr lang="en-US" sz="5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1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536" y="917459"/>
            <a:ext cx="10272000" cy="650000"/>
          </a:xfrm>
          <a:noFill/>
        </p:spPr>
        <p:txBody>
          <a:bodyPr/>
          <a:lstStyle/>
          <a:p>
            <a:r>
              <a:rPr lang="en-US" sz="7200" dirty="0">
                <a:latin typeface="Comic Sans MS" panose="030F0702030302020204" pitchFamily="66" charset="0"/>
              </a:rPr>
              <a:t>Ruined</a:t>
            </a:r>
            <a:r>
              <a:rPr lang="en-US" sz="5333" dirty="0"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10242" name="Picture 2" descr="Syria: Residents of Liberated Raqqa Left to Rebuild Their Ruined City  Unai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33" y="1905000"/>
            <a:ext cx="7924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858" y="770535"/>
            <a:ext cx="6748963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spoiled or destroyed</a:t>
            </a:r>
            <a:endParaRPr lang="en-US" sz="5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9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920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Hurricane!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9232-0415-9DAA-3801-6DA3433F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A06DFC8-83CE-F14C-334F-2229DDC72462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5151E83-60A6-220D-F7A4-3C979D7C535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6A404D-C326-8F86-10A7-266611B989D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3C8F4FA-D594-6995-ED78-594B271A09A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0C3E0AD-9C39-016E-4743-5D828DE2A61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2816220-4AD2-7A61-1990-15440C00801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A06088D-D613-416F-DE80-E5EB8064AE0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E5AA60-769A-DF30-DB6F-7E4DFEED273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D16BB9-A6DB-9B3B-7791-2BC0AE6300C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D49ACC01-D00B-1ABA-F838-991F5BC63AB1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D1639EC-1D00-E252-9C84-F1B61C51A4E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89268724-9DBB-B3AE-3FCD-0C62D6E7333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4A39BFA-FA0B-AF8D-E9BA-85C55E6363C9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C51513-B1F3-95D5-9D6C-FF8DB32555E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E44CBF-1273-9BDC-C5CE-E0C935763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A489231-7E91-069F-EFD7-25CDA333C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981B56C-BD5A-AB7D-0829-0C41D77CB846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079A9A1-D002-D592-BC79-4797E821E8A3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A359210-A59A-4F23-B48E-BEEE7E15E4A9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C5C16D-4A91-B5A8-D95D-05CFEDFDD433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E2B0FBFB-D71A-0895-D556-B938ADFA72E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B91C1589-EA8A-AF5D-7396-83ED1079D02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BC555C-C3BD-EE61-3C97-440958F8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B588BBC-9DF6-2143-9776-98BE1D1BC38D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A3D92-6838-8176-460E-77A10F28C223}"/>
              </a:ext>
            </a:extLst>
          </p:cNvPr>
          <p:cNvSpPr txBox="1"/>
          <p:nvPr/>
        </p:nvSpPr>
        <p:spPr>
          <a:xfrm>
            <a:off x="10618980" y="2428484"/>
            <a:ext cx="1573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Listen, Read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then answer: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FF2FF98-6F58-1251-A0E4-5403FE3C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0833" r="39897" b="14844"/>
          <a:stretch/>
        </p:blipFill>
        <p:spPr bwMode="auto">
          <a:xfrm>
            <a:off x="3199684" y="1132470"/>
            <a:ext cx="5836297" cy="572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A4B3194D-7BB4-54F0-82E0-D97C4AEDC7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9.5456" end="103026.86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1109" y="1680241"/>
            <a:ext cx="1170570" cy="11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0D546-0AB3-7BE4-F189-45D68FC7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044CDDF-F72A-7C15-1952-9829A465EC7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CBD702B-709A-A5FE-4BE8-E69250D8FAF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2CCF6F-CA9F-A38E-1BA5-E5AEECEB8D2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B312A35-A45E-C559-8F3F-AAAFB649E916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3AE69D-2895-BC06-9BDF-F82FB49D3DD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C0A6023-147D-9760-C503-54CB942D3B0C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F0868FE8-91E1-13F2-3635-4230A6415D7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9BFAAE8-B9BE-7D46-577A-C13FDAAF2AE4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CD61675-8951-AAFD-03F2-10FC2FBA4296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3149BF-3309-34B3-8700-F93C624C99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D6994E4-76D6-123C-FF09-71074833100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C2DFC7E-158A-6E54-F381-40BF428B7108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5AAF0E8-8263-69D5-11A5-A637D6CFA060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69F9A8-30CA-CFF4-27D7-831EA4A4AE82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9A5CA4-950F-25BB-D040-7303A4357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DCB991D-446C-5C83-C389-B5F94441E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BDA707-9460-D7FC-953F-7B63530DCB87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7298047-5226-364E-58F2-EF350925BB3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E6BE70E-405E-FE57-91A7-07FCD4CBA14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12ADFA-DAAF-0A0B-9F19-271D79977673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A30700E4-E114-4FD8-4E0A-E86B166897A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074AF02-34D6-9697-713E-295F5AC9472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5B2982-7F26-C32C-EAE1-6506796B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AC9CE24-91A0-EFF7-D386-7B3B1E4564BD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5BE26C7-0DC0-3D41-EF00-31009615A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0833" r="39897" b="14844"/>
          <a:stretch/>
        </p:blipFill>
        <p:spPr bwMode="auto">
          <a:xfrm>
            <a:off x="2854835" y="1132470"/>
            <a:ext cx="4119824" cy="460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C35E35D6-2722-8B09-0E2F-9650187B1C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9.5456" end="103026.86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907" y="364774"/>
            <a:ext cx="1170570" cy="11705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A12388-9280-720C-DE4F-419B6209B12B}"/>
              </a:ext>
            </a:extLst>
          </p:cNvPr>
          <p:cNvSpPr/>
          <p:nvPr/>
        </p:nvSpPr>
        <p:spPr>
          <a:xfrm>
            <a:off x="6974659" y="1844036"/>
            <a:ext cx="4894623" cy="20005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1- What did Dad do to protect the house?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2-Describe the 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3-find a word that means destroyed.___________</a:t>
            </a:r>
          </a:p>
        </p:txBody>
      </p:sp>
    </p:spTree>
    <p:extLst>
      <p:ext uri="{BB962C8B-B14F-4D97-AF65-F5344CB8AC3E}">
        <p14:creationId xmlns:p14="http://schemas.microsoft.com/office/powerpoint/2010/main" val="168025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0CB57-F7E2-02FE-F9F8-1A84697D6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3ADE8A9-A076-7CCC-A5CC-AE9D13AAAEA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EF0B441-2F4D-F7D0-1315-1B8F8AE6AB59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9A1EDB8-189A-1191-C006-F7BC3346ADF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A3144C8-69DA-1A7C-209A-C5AE26332A6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DA9274-E62F-ED2A-387B-18D9A4A5A2B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0EA5A0-64BD-AE00-3A46-A9AC696AC1F2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912CF3C-C2C6-0E40-7B4A-338C05159C8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2244C0-8030-2A06-66EF-BF14F34F50E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D8AFDC7-2897-1BBD-D3B8-27A8ED907E96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C2CF726-2723-7B1F-2B53-07D06E2E298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BE74BB7-CCD4-4711-E03A-9EAC4D102E01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AA3E986-F337-085E-4F0A-570A40E83635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67A84ED-7C42-B8D5-7314-5AC1501C4F1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D5C548-54D9-F0AE-C25D-55DE01EE524E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83B59C-B6E5-31BE-BC8F-2793DBF5C6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DBDB3D-EDE0-ACD8-326F-2A355A3C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154269-C3BC-7A82-E25F-DEAB0A82A80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CFB350-FA5F-B3AF-7D32-759C6F36CB8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559D0B5-8B80-3548-A94D-9848937B53E9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26DF4-0081-605F-B49B-1E61A22E161C}"/>
              </a:ext>
            </a:extLst>
          </p:cNvPr>
          <p:cNvGrpSpPr/>
          <p:nvPr/>
        </p:nvGrpSpPr>
        <p:grpSpPr>
          <a:xfrm>
            <a:off x="11082245" y="839028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3D4ED161-ACFB-5227-8229-7D6C4E3E2BA9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FE9D1D0E-8DDE-DAB2-BFDC-B34ABDBEB58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00B1059-66F1-E23C-BB2D-3012357BA278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Random Pick</a:t>
            </a:r>
          </a:p>
        </p:txBody>
      </p:sp>
      <p:sp>
        <p:nvSpPr>
          <p:cNvPr id="4" name="Google Shape;1699;p53">
            <a:extLst>
              <a:ext uri="{FF2B5EF4-FFF2-40B4-BE49-F238E27FC236}">
                <a16:creationId xmlns:a16="http://schemas.microsoft.com/office/drawing/2014/main" id="{5235628B-6ECA-21F8-8832-81F76986BCF2}"/>
              </a:ext>
            </a:extLst>
          </p:cNvPr>
          <p:cNvSpPr txBox="1"/>
          <p:nvPr/>
        </p:nvSpPr>
        <p:spPr>
          <a:xfrm>
            <a:off x="3305242" y="1567144"/>
            <a:ext cx="4127130" cy="2229164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1: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 evidence that the narrator is one of the characters?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1;p53">
            <a:extLst>
              <a:ext uri="{FF2B5EF4-FFF2-40B4-BE49-F238E27FC236}">
                <a16:creationId xmlns:a16="http://schemas.microsoft.com/office/drawing/2014/main" id="{136F5956-C74E-9816-BA51-45484E79D95E}"/>
              </a:ext>
            </a:extLst>
          </p:cNvPr>
          <p:cNvSpPr txBox="1"/>
          <p:nvPr/>
        </p:nvSpPr>
        <p:spPr>
          <a:xfrm>
            <a:off x="7432372" y="3812082"/>
            <a:ext cx="4343404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 or false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45815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boy was happy.(    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0;p53">
            <a:extLst>
              <a:ext uri="{FF2B5EF4-FFF2-40B4-BE49-F238E27FC236}">
                <a16:creationId xmlns:a16="http://schemas.microsoft.com/office/drawing/2014/main" id="{E1CB686D-B9C1-B938-0FCA-20C618CE6857}"/>
              </a:ext>
            </a:extLst>
          </p:cNvPr>
          <p:cNvSpPr/>
          <p:nvPr/>
        </p:nvSpPr>
        <p:spPr>
          <a:xfrm>
            <a:off x="7432372" y="1567822"/>
            <a:ext cx="4343404" cy="223571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3: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vacation was: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AutoNum type="alphaLcPeriod"/>
              <a:tabLst/>
              <a:defRPr/>
            </a:pPr>
            <a:r>
              <a:rPr lang="en-US" sz="28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R</a:t>
            </a:r>
            <a:r>
              <a:rPr lang="en" sz="28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euind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AutoNum type="alphaLcPeriod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amazing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99;p53">
            <a:extLst>
              <a:ext uri="{FF2B5EF4-FFF2-40B4-BE49-F238E27FC236}">
                <a16:creationId xmlns:a16="http://schemas.microsoft.com/office/drawing/2014/main" id="{134AE6FF-85FC-8AF3-64C3-3E2A1AEB57F7}"/>
              </a:ext>
            </a:extLst>
          </p:cNvPr>
          <p:cNvSpPr txBox="1"/>
          <p:nvPr/>
        </p:nvSpPr>
        <p:spPr>
          <a:xfrm>
            <a:off x="3305242" y="3812082"/>
            <a:ext cx="4127130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2: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How do moms play important roles in their children’s lives?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21CACD-6A12-D5A2-F361-DD2C49A6254E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6407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81EAD-0861-9B2A-AD2B-E1FBA75D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32001A9-4AF6-997C-2507-003A0ADFF63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442EC2E-C523-97E2-ECB0-6479E3B08EF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3AC992-7A2F-0428-FA8C-D638474E766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BF3ECE0-5B41-674F-9CBD-4CEB23CF55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C6C455B-A3F1-D32B-2E94-0E9AB1E746E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DC0769E-DFF9-65A1-7546-DD5D3EE7B64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D6AA2-D1BF-3726-85EB-024D4C98C23E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2182CA-79CA-9C59-1011-76941BD8285B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AB98497-17A9-5952-3174-2CFC4D7C9D6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8EEE7397-A857-49DA-64ED-3AA46DAD84D1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E95FE75-40E1-AFEC-433D-6E5EE3B629CC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7030C0C-CA4F-D75D-F5C6-E5CD7B61151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1BE9C01-8D39-49CE-09F1-78CA06FC4696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30D0B5-7149-0348-4AC1-C1C3155AF445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F1530C9-41C5-54AB-B683-9CAA12404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16B5293-4335-B11B-4C44-9433D52C6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FE496E-9F8D-9E58-0970-8FE747E4900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483CBFA-C75C-3899-2515-C9A7189482F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20A024-AB0E-5ED2-55F6-15BB1D5C8F37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063809-39DC-F748-A7B6-ADE675F93919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E70C9E45-65EA-D6C0-95AD-EB496A159DF3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5EEE2305-3D99-C6F6-53EE-D193B1749763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09FB1E1-F45B-1699-C203-34B4A9F5B2A0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F29EE1B-350C-55DF-4CAD-C1D1471CAD28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BUZZ 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ED43C-A54C-54CD-3A52-558C2CE53C05}"/>
              </a:ext>
            </a:extLst>
          </p:cNvPr>
          <p:cNvSpPr txBox="1"/>
          <p:nvPr/>
        </p:nvSpPr>
        <p:spPr>
          <a:xfrm>
            <a:off x="3213333" y="1962724"/>
            <a:ext cx="8052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imagine yourself in the middle of a hurricane, and how would you react?</a:t>
            </a:r>
            <a:endParaRPr lang="en-A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6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3DBC-8913-90C5-03F7-4B26B66F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B9B9A8C-B495-AFB1-0E64-D9AAF6C1B0E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CB66DC-892C-4486-5536-1E3B9870E74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E9B6A45-B2BC-2FB0-E122-F0DAFBE18BC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061CD6-A37A-2483-2B51-A952EF0051D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EC83EB0-D409-6946-4EC1-3E55A17B652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B587EAF-02F4-227D-1ECA-695123ADF36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0F4E26B0-5DA3-4489-9C6B-7C22089D81C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E5D7D1-B466-45A7-154F-D9762AC9FB3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71006B-02B6-21F6-6DAD-D4CBBA8F738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A0FFD3E-4AFF-47E1-A967-E4E75E3D81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28/10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84E215-8C4A-CE25-C123-A6CC4CE279E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9169D28-6F78-4024-E3E6-D7FCBDE6405C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7AF7381E-CD3F-6C4D-C4CA-3D94DAD7C0D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60366C-8A74-86FA-C664-DB07BE7AC0E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2083015-9D94-48D7-0CD5-063929F63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2C964AB-567A-EC8A-C1BA-6DD6021D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A2F7B2-5DAA-4EFE-5243-9AABD5EF9EE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EDD7D23-201A-44A6-B86F-30460174A875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589F1A5-0E2E-5B4F-7319-FB44D1D98B3F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F7BC6BC0-24B8-51A8-DA0C-9B090F0BE66D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825;p70">
            <a:extLst>
              <a:ext uri="{FF2B5EF4-FFF2-40B4-BE49-F238E27FC236}">
                <a16:creationId xmlns:a16="http://schemas.microsoft.com/office/drawing/2014/main" id="{D41197F0-543A-3607-78B7-6E4E32D8207F}"/>
              </a:ext>
            </a:extLst>
          </p:cNvPr>
          <p:cNvSpPr/>
          <p:nvPr/>
        </p:nvSpPr>
        <p:spPr>
          <a:xfrm>
            <a:off x="3693871" y="2655225"/>
            <a:ext cx="6905578" cy="156562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What did we learn today.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C7FD1A1-4F2A-9271-EC46-D5C45563D8AA}"/>
              </a:ext>
            </a:extLst>
          </p:cNvPr>
          <p:cNvSpPr/>
          <p:nvPr/>
        </p:nvSpPr>
        <p:spPr>
          <a:xfrm>
            <a:off x="9931940" y="6031149"/>
            <a:ext cx="1843837" cy="654399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Mini Boards</a:t>
            </a:r>
          </a:p>
        </p:txBody>
      </p:sp>
    </p:spTree>
    <p:extLst>
      <p:ext uri="{BB962C8B-B14F-4D97-AF65-F5344CB8AC3E}">
        <p14:creationId xmlns:p14="http://schemas.microsoft.com/office/powerpoint/2010/main" val="208608630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 txBox="1">
            <a:spLocks noGrp="1"/>
          </p:cNvSpPr>
          <p:nvPr>
            <p:ph type="title"/>
          </p:nvPr>
        </p:nvSpPr>
        <p:spPr>
          <a:xfrm>
            <a:off x="2486800" y="5052132"/>
            <a:ext cx="7218400" cy="1666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66" dirty="0"/>
              <a:t>The End</a:t>
            </a:r>
            <a:endParaRPr sz="10666" dirty="0"/>
          </a:p>
        </p:txBody>
      </p:sp>
      <p:grpSp>
        <p:nvGrpSpPr>
          <p:cNvPr id="1163" name="Google Shape;1163;p33"/>
          <p:cNvGrpSpPr/>
          <p:nvPr/>
        </p:nvGrpSpPr>
        <p:grpSpPr>
          <a:xfrm>
            <a:off x="11157809" y="5901241"/>
            <a:ext cx="776116" cy="817591"/>
            <a:chOff x="8368356" y="4425930"/>
            <a:chExt cx="582087" cy="613193"/>
          </a:xfrm>
        </p:grpSpPr>
        <p:sp>
          <p:nvSpPr>
            <p:cNvPr id="1164" name="Google Shape;1164;p3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33"/>
          <p:cNvSpPr/>
          <p:nvPr/>
        </p:nvSpPr>
        <p:spPr>
          <a:xfrm>
            <a:off x="11864753" y="6621251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/>
          <p:nvPr/>
        </p:nvSpPr>
        <p:spPr>
          <a:xfrm>
            <a:off x="11337769" y="66028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20/11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918763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05799" y="1765919"/>
            <a:ext cx="9187631" cy="398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GA Battouta Regular" pitchFamily="2" charset="-78"/>
              </a:rPr>
              <a:t>Identify the Genre of the text in hand</a:t>
            </a:r>
          </a:p>
          <a:p>
            <a:pPr algn="l">
              <a:lnSpc>
                <a:spcPct val="150000"/>
              </a:lnSpc>
            </a:pP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comprehended questions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72940" y="111620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79" y="5949056"/>
            <a:ext cx="1858037" cy="7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02131-9FAB-44A9-BC1D-0CE1938F2203}"/>
              </a:ext>
            </a:extLst>
          </p:cNvPr>
          <p:cNvSpPr txBox="1"/>
          <p:nvPr/>
        </p:nvSpPr>
        <p:spPr>
          <a:xfrm>
            <a:off x="3953180" y="1094071"/>
            <a:ext cx="56778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bear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famous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speed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aged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nation</a:t>
            </a:r>
            <a:endParaRPr 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611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of the following is an example of a fictional genre: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Short story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Informational text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3779126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605593" y="4090895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of the following is an example of a fictional genre: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Short story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Informational text </a:t>
            </a:r>
          </a:p>
        </p:txBody>
      </p:sp>
    </p:spTree>
    <p:extLst>
      <p:ext uri="{BB962C8B-B14F-4D97-AF65-F5344CB8AC3E}">
        <p14:creationId xmlns:p14="http://schemas.microsoft.com/office/powerpoint/2010/main" val="20748322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20/11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of the following is an element of fiction: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It is real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It is written for fun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16828068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DA4F-54A9-7152-D207-94066367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1CA52E4-D9E0-F7B3-F550-3A1F2D1EA3E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6B016BC-22BB-13B1-4473-4264BA19B7C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CBC2ECD-FACD-9DE0-ACE4-AF1E5DC70FB8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B5A1CC8-8529-2A1E-3695-AFC649A28AF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8B2DC71-A3BA-C348-4315-41C1603811A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10314B-ADCC-D25D-06BC-311B1987576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F27F3A-45FC-C42A-498F-F7087CDAC778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363731A-AB9A-17B9-5F44-0DA25C4A349B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7C1360-C4A4-30B8-87C8-3E211B8386B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5F723C-BC8F-33B8-A517-2DDB4BB4C2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20/11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6A8897D-AFAA-F70D-3B29-904299D26EF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BAD549D8-3852-FFCE-EC5D-510266E19BE7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0ED8EA9-93B3-7CC6-0989-0A7837DCA07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95A982-BEEF-35B8-58D6-633B721B6349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98F699D-A742-5709-4D65-3CD2C540E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12FFD12-DDB5-D4F5-1D20-3BD03CA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799E01-C476-5EC0-BE70-B5E2AE8D78CC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D2ABAE-8877-8F7F-9AB0-401A6ED7F7DD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C86D4B-DB58-937D-68D1-C21F649B3A68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99FAEE-C881-2F98-DB50-EEA3D1B5B31D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1110D23B-6093-C266-67B9-843E1713A78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38594E22-2F9F-01EA-93BD-EADF87C80DC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7A22154D-28B2-CDE8-E19B-0F00D059B568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9C65F-1EE1-BCF5-E80E-DEADFFEB5654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C94371C-A221-5B6F-FC7E-589123F2AA29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990F20-C8C2-49C6-27C7-A1B877CE492D}"/>
              </a:ext>
            </a:extLst>
          </p:cNvPr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of the following is an element of fiction: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E9BA6-A245-D51B-90AC-FD1B623172E3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It is real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EE22A9-0455-74AE-CC39-0039631A9D7A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It is written for fun</a:t>
            </a:r>
          </a:p>
        </p:txBody>
      </p:sp>
    </p:spTree>
    <p:extLst>
      <p:ext uri="{BB962C8B-B14F-4D97-AF65-F5344CB8AC3E}">
        <p14:creationId xmlns:p14="http://schemas.microsoft.com/office/powerpoint/2010/main" val="298318375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78C63-070F-003C-4BCF-F2F3160AC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31" y="3461116"/>
            <a:ext cx="5381203" cy="3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0730F-5895-F91B-3141-F18BC1D5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30" y="1818284"/>
            <a:ext cx="3748690" cy="446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52C67-05F0-F45C-4164-50BFDB83EF85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Hurricane (noun):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C5C4-D074-C665-65B7-450963FC2CB1}"/>
              </a:ext>
            </a:extLst>
          </p:cNvPr>
          <p:cNvSpPr txBox="1"/>
          <p:nvPr/>
        </p:nvSpPr>
        <p:spPr>
          <a:xfrm>
            <a:off x="2819446" y="1912200"/>
            <a:ext cx="54903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storm with heavy wind and rain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DD3F0832-625C-1C98-FD76-728232679E69}"/>
              </a:ext>
            </a:extLst>
          </p:cNvPr>
          <p:cNvSpPr/>
          <p:nvPr/>
        </p:nvSpPr>
        <p:spPr>
          <a:xfrm>
            <a:off x="8337130" y="1818282"/>
            <a:ext cx="3748690" cy="4490813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A8A7498B-6183-0AE2-95CD-025702747AEB}"/>
              </a:ext>
            </a:extLst>
          </p:cNvPr>
          <p:cNvSpPr/>
          <p:nvPr/>
        </p:nvSpPr>
        <p:spPr>
          <a:xfrm>
            <a:off x="2914982" y="3435024"/>
            <a:ext cx="5422147" cy="3296092"/>
          </a:xfrm>
          <a:prstGeom prst="rect">
            <a:avLst/>
          </a:prstGeom>
          <a:solidFill>
            <a:srgbClr val="CC479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854DF3-8200-4DD6-97A1-51321C2FAA23}"/>
</file>

<file path=customXml/itemProps2.xml><?xml version="1.0" encoding="utf-8"?>
<ds:datastoreItem xmlns:ds="http://schemas.openxmlformats.org/officeDocument/2006/customXml" ds:itemID="{9A92D92B-C0F2-4121-8D2C-356985E0A9B3}"/>
</file>

<file path=customXml/itemProps3.xml><?xml version="1.0" encoding="utf-8"?>
<ds:datastoreItem xmlns:ds="http://schemas.openxmlformats.org/officeDocument/2006/customXml" ds:itemID="{9C93CC01-2958-4DF5-870E-9F75EFE031B0}"/>
</file>

<file path=docProps/app.xml><?xml version="1.0" encoding="utf-8"?>
<Properties xmlns="http://schemas.openxmlformats.org/officeDocument/2006/extended-properties" xmlns:vt="http://schemas.openxmlformats.org/officeDocument/2006/docPropsVTypes">
  <TotalTime>5752</TotalTime>
  <Words>1247</Words>
  <Application>Microsoft Office PowerPoint</Application>
  <PresentationFormat>Widescreen</PresentationFormat>
  <Paragraphs>409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Adobe Arabic</vt:lpstr>
      <vt:lpstr>Arial</vt:lpstr>
      <vt:lpstr>Bahianita</vt:lpstr>
      <vt:lpstr>Berlin Sans FB Demi</vt:lpstr>
      <vt:lpstr>Calibri</vt:lpstr>
      <vt:lpstr>Calibri Light</vt:lpstr>
      <vt:lpstr>Comic Sans MS</vt:lpstr>
      <vt:lpstr>Didact Gothic</vt:lpstr>
      <vt:lpstr>HelveticaNeueLT Arabic 45 Light</vt:lpstr>
      <vt:lpstr>HelveticaNeueLT Arabic 55 Roman</vt:lpstr>
      <vt:lpstr>Twinkl</vt:lpstr>
      <vt:lpstr>Wingdings</vt:lpstr>
      <vt:lpstr>Office Theme</vt:lpstr>
      <vt:lpstr>1_Office Theme</vt:lpstr>
      <vt:lpstr>Chill Summer Beach Minitheme for Marketing by Slidesgo</vt:lpstr>
      <vt:lpstr>Wednesday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Nailed wood:</vt:lpstr>
      <vt:lpstr>A bolt:</vt:lpstr>
      <vt:lpstr>Ruined: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213</cp:revision>
  <dcterms:created xsi:type="dcterms:W3CDTF">2019-06-13T08:00:41Z</dcterms:created>
  <dcterms:modified xsi:type="dcterms:W3CDTF">2024-11-20T06:17:26Z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