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9" r:id="rId3"/>
    <p:sldId id="262" r:id="rId4"/>
    <p:sldId id="379" r:id="rId6"/>
    <p:sldId id="363" r:id="rId7"/>
    <p:sldId id="416" r:id="rId8"/>
    <p:sldId id="418" r:id="rId9"/>
    <p:sldId id="419" r:id="rId10"/>
    <p:sldId id="417" r:id="rId11"/>
    <p:sldId id="365" r:id="rId12"/>
    <p:sldId id="396" r:id="rId13"/>
    <p:sldId id="420" r:id="rId14"/>
    <p:sldId id="369" r:id="rId15"/>
    <p:sldId id="424" r:id="rId16"/>
    <p:sldId id="367" r:id="rId17"/>
    <p:sldId id="425" r:id="rId18"/>
    <p:sldId id="406" r:id="rId19"/>
    <p:sldId id="422" r:id="rId20"/>
    <p:sldId id="3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A9F"/>
    <a:srgbClr val="1A4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D12D9-13C2-4195-A050-5920A923166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64C2A-B5CE-4BFE-BD4D-FE88F5D0D5C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64C2A-B5CE-4BFE-BD4D-FE88F5D0D5C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64C2A-B5CE-4BFE-BD4D-FE88F5D0D5C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64C2A-B5CE-4BFE-BD4D-FE88F5D0D5C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64C2A-B5CE-4BFE-BD4D-FE88F5D0D5C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64C2A-B5CE-4BFE-BD4D-FE88F5D0D5C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64C2A-B5CE-4BFE-BD4D-FE88F5D0D5C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64C2A-B5CE-4BFE-BD4D-FE88F5D0D5C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64C2A-B5CE-4BFE-BD4D-FE88F5D0D5C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2232-DB91-4BC8-BA01-A1B51289D98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ACB2-019C-479E-BBF7-CE65C0B737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045" y="1404476"/>
            <a:ext cx="9912060" cy="415417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dirty="0">
                <a:solidFill>
                  <a:srgbClr val="076896"/>
                </a:solidFill>
                <a:cs typeface="+mj-cs"/>
              </a:rPr>
              <a:t>الوحدة:</a:t>
            </a:r>
            <a:r>
              <a:rPr lang="ar-JO" sz="4400" b="1" dirty="0">
                <a:solidFill>
                  <a:srgbClr val="076896"/>
                </a:solidFill>
                <a:cs typeface="+mj-cs"/>
              </a:rPr>
              <a:t> الخامسة</a:t>
            </a:r>
            <a:endParaRPr lang="ar-JO" sz="4400" b="1" dirty="0">
              <a:solidFill>
                <a:schemeClr val="accent5"/>
              </a:solidFill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solidFill>
                  <a:srgbClr val="076896"/>
                </a:solidFill>
                <a:cs typeface="+mj-cs"/>
              </a:rPr>
              <a:t>الدرس :</a:t>
            </a:r>
            <a:r>
              <a:rPr lang="ar-JO" sz="4400" b="1" dirty="0">
                <a:solidFill>
                  <a:schemeClr val="accent5"/>
                </a:solidFill>
                <a:cs typeface="GE SS Text Bold"/>
              </a:rPr>
              <a:t> مصادر الأفعال الثلاثيّة </a:t>
            </a:r>
            <a:endParaRPr lang="ar-JO" sz="4400" b="1" dirty="0">
              <a:solidFill>
                <a:srgbClr val="076896"/>
              </a:solidFill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solidFill>
                  <a:srgbClr val="076896"/>
                </a:solidFill>
                <a:cs typeface="+mj-cs"/>
              </a:rPr>
              <a:t>المبحث :</a:t>
            </a:r>
            <a:r>
              <a:rPr lang="ar-JO" sz="4400" b="1" dirty="0">
                <a:solidFill>
                  <a:schemeClr val="accent5"/>
                </a:solidFill>
                <a:cs typeface="+mj-cs"/>
              </a:rPr>
              <a:t>اللّغة العربيّة</a:t>
            </a:r>
            <a:r>
              <a:rPr lang="ar-SA" sz="4400" b="1" dirty="0">
                <a:solidFill>
                  <a:schemeClr val="accent5"/>
                </a:solidFill>
                <a:cs typeface="+mj-cs"/>
              </a:rPr>
              <a:t>  </a:t>
            </a:r>
            <a:endParaRPr lang="ar-JO" sz="4400" b="1" dirty="0">
              <a:solidFill>
                <a:schemeClr val="accent5"/>
              </a:solidFill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solidFill>
                  <a:srgbClr val="076896"/>
                </a:solidFill>
                <a:cs typeface="+mj-cs"/>
              </a:rPr>
              <a:t>الصف :</a:t>
            </a:r>
            <a:r>
              <a:rPr lang="ar-JO" sz="4400" b="1" dirty="0">
                <a:solidFill>
                  <a:srgbClr val="076896"/>
                </a:solidFill>
                <a:cs typeface="+mj-cs"/>
              </a:rPr>
              <a:t> </a:t>
            </a:r>
            <a:r>
              <a:rPr lang="ar-JO" sz="4400" b="1" dirty="0">
                <a:solidFill>
                  <a:schemeClr val="accent5"/>
                </a:solidFill>
                <a:cs typeface="+mj-cs"/>
              </a:rPr>
              <a:t>السادس</a:t>
            </a:r>
            <a:endParaRPr lang="ar-JO" b="1" dirty="0">
              <a:solidFill>
                <a:schemeClr val="accent5"/>
              </a:solidFill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15" y="242257"/>
            <a:ext cx="5910202" cy="121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: زوايا مستديرة 5"/>
          <p:cNvSpPr/>
          <p:nvPr/>
        </p:nvSpPr>
        <p:spPr>
          <a:xfrm>
            <a:off x="1536065" y="1325245"/>
            <a:ext cx="8592185" cy="199263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3600" b="1" dirty="0">
                <a:solidFill>
                  <a:srgbClr val="FF0000"/>
                </a:solidFill>
              </a:rPr>
              <a:t>املأ الفراغ بمصدر ثلاثيّ مناسب : </a:t>
            </a:r>
            <a:endParaRPr lang="ar-JO" sz="3600" b="1" dirty="0">
              <a:solidFill>
                <a:srgbClr val="FF0000"/>
              </a:solidFill>
            </a:endParaRPr>
          </a:p>
          <a:p>
            <a:pPr algn="r"/>
            <a:r>
              <a:rPr lang="ar-JO" sz="3600" b="1" dirty="0">
                <a:solidFill>
                  <a:srgbClr val="FF0000"/>
                </a:solidFill>
              </a:rPr>
              <a:t>سجّلتُ في نادٍ لتعليم ............... </a:t>
            </a:r>
            <a:endParaRPr lang="ar-JO" sz="3600" b="1" dirty="0">
              <a:solidFill>
                <a:srgbClr val="FF0000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7820102" y="164204"/>
            <a:ext cx="2983042" cy="97949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 التكويني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: زوايا مستديرة 6"/>
          <p:cNvSpPr/>
          <p:nvPr/>
        </p:nvSpPr>
        <p:spPr>
          <a:xfrm>
            <a:off x="8338218" y="3883171"/>
            <a:ext cx="2003970" cy="100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4000" b="1" dirty="0">
                <a:solidFill>
                  <a:schemeClr val="tx1"/>
                </a:solidFill>
              </a:rPr>
              <a:t>1- التّسلّق 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7" name="مستطيل: زوايا مستديرة 7"/>
          <p:cNvSpPr/>
          <p:nvPr/>
        </p:nvSpPr>
        <p:spPr>
          <a:xfrm>
            <a:off x="5270636" y="3903956"/>
            <a:ext cx="2589320" cy="9794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2-السّباحة  </a:t>
            </a:r>
            <a:endParaRPr lang="en-US" sz="4000" b="1" dirty="0"/>
          </a:p>
        </p:txBody>
      </p:sp>
      <p:sp>
        <p:nvSpPr>
          <p:cNvPr id="16" name="مستطيل: زوايا مستديرة 7"/>
          <p:cNvSpPr/>
          <p:nvPr/>
        </p:nvSpPr>
        <p:spPr>
          <a:xfrm>
            <a:off x="1927274" y="3906815"/>
            <a:ext cx="3120035" cy="9794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3- التّصوير </a:t>
            </a:r>
            <a:endParaRPr lang="en-US" sz="4000" b="1" dirty="0"/>
          </a:p>
        </p:txBody>
      </p:sp>
      <p:pic>
        <p:nvPicPr>
          <p:cNvPr id="19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4" y="6189750"/>
            <a:ext cx="1036410" cy="4999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: زوايا مستديرة 5"/>
          <p:cNvSpPr/>
          <p:nvPr/>
        </p:nvSpPr>
        <p:spPr>
          <a:xfrm>
            <a:off x="1536065" y="1325245"/>
            <a:ext cx="8592185" cy="199263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3600" b="1" dirty="0">
                <a:solidFill>
                  <a:srgbClr val="FF0000"/>
                </a:solidFill>
              </a:rPr>
              <a:t>املأ الفراغ بمصدر ثلاثيّ مناسب : </a:t>
            </a:r>
            <a:endParaRPr lang="ar-JO" sz="3600" b="1" dirty="0">
              <a:solidFill>
                <a:srgbClr val="FF0000"/>
              </a:solidFill>
            </a:endParaRPr>
          </a:p>
          <a:p>
            <a:pPr algn="r"/>
            <a:r>
              <a:rPr lang="ar-JO" sz="3600" b="1" dirty="0">
                <a:solidFill>
                  <a:srgbClr val="FF0000"/>
                </a:solidFill>
              </a:rPr>
              <a:t>سجّلتُ في نادٍ لتعليم ............... </a:t>
            </a:r>
            <a:endParaRPr lang="ar-JO" sz="3600" b="1" dirty="0">
              <a:solidFill>
                <a:srgbClr val="FF0000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7820102" y="164204"/>
            <a:ext cx="2983042" cy="97949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 التكويني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: زوايا مستديرة 6"/>
          <p:cNvSpPr/>
          <p:nvPr/>
        </p:nvSpPr>
        <p:spPr>
          <a:xfrm>
            <a:off x="8338218" y="3883171"/>
            <a:ext cx="2003970" cy="100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4000" b="1" dirty="0">
                <a:solidFill>
                  <a:schemeClr val="tx1"/>
                </a:solidFill>
              </a:rPr>
              <a:t>1- التّسلّق 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7" name="مستطيل: زوايا مستديرة 7"/>
          <p:cNvSpPr/>
          <p:nvPr/>
        </p:nvSpPr>
        <p:spPr>
          <a:xfrm>
            <a:off x="5270636" y="3903956"/>
            <a:ext cx="2589320" cy="9794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2-السّباحة  </a:t>
            </a:r>
            <a:endParaRPr lang="en-US" sz="4000" b="1" dirty="0"/>
          </a:p>
        </p:txBody>
      </p:sp>
      <p:sp>
        <p:nvSpPr>
          <p:cNvPr id="16" name="مستطيل: زوايا مستديرة 7"/>
          <p:cNvSpPr/>
          <p:nvPr/>
        </p:nvSpPr>
        <p:spPr>
          <a:xfrm>
            <a:off x="1927274" y="3906815"/>
            <a:ext cx="3120035" cy="9794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3- التّصوير </a:t>
            </a:r>
            <a:endParaRPr lang="en-US" sz="4000" b="1" dirty="0"/>
          </a:p>
        </p:txBody>
      </p:sp>
      <p:pic>
        <p:nvPicPr>
          <p:cNvPr id="19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4" y="6189750"/>
            <a:ext cx="1036410" cy="4999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712604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4713605" y="480060"/>
            <a:ext cx="2396490" cy="72580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التّمايز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67256" y="2096551"/>
            <a:ext cx="2055138" cy="4382095"/>
            <a:chOff x="6287512" y="2493050"/>
            <a:chExt cx="2055138" cy="4382095"/>
          </a:xfrm>
        </p:grpSpPr>
        <p:sp>
          <p:nvSpPr>
            <p:cNvPr id="4" name="Shape 2"/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3"/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Shape 4"/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5"/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25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8"/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9"/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10"/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25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13"/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14"/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15"/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25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4"/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8"/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Rectangle: Folded Corner 44"/>
          <p:cNvSpPr/>
          <p:nvPr/>
        </p:nvSpPr>
        <p:spPr>
          <a:xfrm>
            <a:off x="5973445" y="2112645"/>
            <a:ext cx="4497070" cy="4531995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</a:tabLst>
            </a:pPr>
            <a:endParaRPr lang="ar-JO" altLang="en-US" sz="3200" b="1" dirty="0">
              <a:solidFill>
                <a:schemeClr val="tx1"/>
              </a:solidFill>
            </a:endParaRPr>
          </a:p>
        </p:txBody>
      </p:sp>
      <p:sp>
        <p:nvSpPr>
          <p:cNvPr id="46" name="مستطيل: زاوية مطوية 6"/>
          <p:cNvSpPr/>
          <p:nvPr/>
        </p:nvSpPr>
        <p:spPr>
          <a:xfrm>
            <a:off x="321310" y="1572895"/>
            <a:ext cx="4392295" cy="5285105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JO" alt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: Folded Corner 24"/>
          <p:cNvSpPr/>
          <p:nvPr/>
        </p:nvSpPr>
        <p:spPr>
          <a:xfrm>
            <a:off x="7939232" y="758929"/>
            <a:ext cx="1168533" cy="49994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dirty="0"/>
              <a:t>2-3</a:t>
            </a:r>
            <a:endParaRPr lang="en-US" sz="2800" dirty="0"/>
          </a:p>
        </p:txBody>
      </p:sp>
      <p:sp>
        <p:nvSpPr>
          <p:cNvPr id="28" name="Rectangle: Folded Corner 27"/>
          <p:cNvSpPr/>
          <p:nvPr/>
        </p:nvSpPr>
        <p:spPr>
          <a:xfrm>
            <a:off x="1933861" y="1195834"/>
            <a:ext cx="1168533" cy="49994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dirty="0"/>
              <a:t>1-4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7939267" y="4314744"/>
            <a:ext cx="309880" cy="8299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25443" t="51445" r="25953" b="11673"/>
          <a:stretch>
            <a:fillRect/>
          </a:stretch>
        </p:blipFill>
        <p:spPr>
          <a:xfrm>
            <a:off x="5812155" y="1352550"/>
            <a:ext cx="4660900" cy="5361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l="30745" t="53270" r="26224" b="22763"/>
          <a:stretch>
            <a:fillRect/>
          </a:stretch>
        </p:blipFill>
        <p:spPr>
          <a:xfrm>
            <a:off x="-83820" y="1835150"/>
            <a:ext cx="4860925" cy="44932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712604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4713605" y="480060"/>
            <a:ext cx="2396490" cy="72580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التّمايز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67256" y="2096551"/>
            <a:ext cx="2055138" cy="4382095"/>
            <a:chOff x="6287512" y="2493050"/>
            <a:chExt cx="2055138" cy="4382095"/>
          </a:xfrm>
        </p:grpSpPr>
        <p:sp>
          <p:nvSpPr>
            <p:cNvPr id="4" name="Shape 2"/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3"/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Shape 4"/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5"/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25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8"/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9"/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10"/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25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13"/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14"/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15"/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625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hape 4"/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hape 8"/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Rectangle: Folded Corner 44"/>
          <p:cNvSpPr/>
          <p:nvPr/>
        </p:nvSpPr>
        <p:spPr>
          <a:xfrm>
            <a:off x="5973445" y="2112645"/>
            <a:ext cx="4497070" cy="4531995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defTabSz="9144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r"/>
              </a:tabLst>
            </a:pPr>
            <a:endParaRPr lang="ar-JO" altLang="en-US" sz="3200" b="1" dirty="0">
              <a:solidFill>
                <a:schemeClr val="tx1"/>
              </a:solidFill>
            </a:endParaRPr>
          </a:p>
        </p:txBody>
      </p:sp>
      <p:sp>
        <p:nvSpPr>
          <p:cNvPr id="46" name="مستطيل: زاوية مطوية 6"/>
          <p:cNvSpPr/>
          <p:nvPr/>
        </p:nvSpPr>
        <p:spPr>
          <a:xfrm>
            <a:off x="321310" y="1572895"/>
            <a:ext cx="4392295" cy="5285105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ar-JO" alt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: Folded Corner 24"/>
          <p:cNvSpPr/>
          <p:nvPr/>
        </p:nvSpPr>
        <p:spPr>
          <a:xfrm>
            <a:off x="7939232" y="758929"/>
            <a:ext cx="1168533" cy="49994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dirty="0"/>
              <a:t>2-3</a:t>
            </a:r>
            <a:endParaRPr lang="en-US" sz="2800" dirty="0"/>
          </a:p>
        </p:txBody>
      </p:sp>
      <p:sp>
        <p:nvSpPr>
          <p:cNvPr id="28" name="Rectangle: Folded Corner 27"/>
          <p:cNvSpPr/>
          <p:nvPr/>
        </p:nvSpPr>
        <p:spPr>
          <a:xfrm>
            <a:off x="1933861" y="1195834"/>
            <a:ext cx="1168533" cy="49994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dirty="0"/>
              <a:t>1-4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7939267" y="4314744"/>
            <a:ext cx="309880" cy="8299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25443" t="51445" r="25953" b="11673"/>
          <a:stretch>
            <a:fillRect/>
          </a:stretch>
        </p:blipFill>
        <p:spPr>
          <a:xfrm>
            <a:off x="5812155" y="1352550"/>
            <a:ext cx="4660900" cy="5361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l="30745" t="53270" r="26224" b="22763"/>
          <a:stretch>
            <a:fillRect/>
          </a:stretch>
        </p:blipFill>
        <p:spPr>
          <a:xfrm>
            <a:off x="-83820" y="1835150"/>
            <a:ext cx="4860925" cy="4493260"/>
          </a:xfrm>
          <a:prstGeom prst="rect">
            <a:avLst/>
          </a:prstGeom>
        </p:spPr>
      </p:pic>
      <p:sp>
        <p:nvSpPr>
          <p:cNvPr id="23" name="Rectangles 22"/>
          <p:cNvSpPr/>
          <p:nvPr/>
        </p:nvSpPr>
        <p:spPr>
          <a:xfrm>
            <a:off x="7479665" y="2759075"/>
            <a:ext cx="2990850" cy="39547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3200" b="1">
                <a:solidFill>
                  <a:schemeClr val="tx1"/>
                </a:solidFill>
              </a:rPr>
              <a:t>يجب عليكنَّ الاهتمام بحفظِ الأغذية لتجنّب الفسادِ</a:t>
            </a:r>
            <a:r>
              <a:rPr lang="ar-JO" altLang="en-GB"/>
              <a:t> .</a:t>
            </a:r>
            <a:endParaRPr lang="ar-JO" altLang="en-GB"/>
          </a:p>
        </p:txBody>
      </p:sp>
      <p:sp>
        <p:nvSpPr>
          <p:cNvPr id="24" name="Rectangles 23"/>
          <p:cNvSpPr/>
          <p:nvPr/>
        </p:nvSpPr>
        <p:spPr>
          <a:xfrm>
            <a:off x="3220085" y="3739515"/>
            <a:ext cx="93091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tx1"/>
                </a:solidFill>
              </a:rPr>
              <a:t>شربُ</a:t>
            </a:r>
            <a:endParaRPr lang="ar-JO" altLang="en-GB" sz="2400" b="1">
              <a:solidFill>
                <a:schemeClr val="tx1"/>
              </a:solidFill>
            </a:endParaRPr>
          </a:p>
        </p:txBody>
      </p:sp>
      <p:sp>
        <p:nvSpPr>
          <p:cNvPr id="43" name="Rectangles 42"/>
          <p:cNvSpPr/>
          <p:nvPr/>
        </p:nvSpPr>
        <p:spPr>
          <a:xfrm>
            <a:off x="2289175" y="4646295"/>
            <a:ext cx="93091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tx1"/>
                </a:solidFill>
              </a:rPr>
              <a:t>جمعِ</a:t>
            </a:r>
            <a:endParaRPr lang="ar-JO" altLang="en-GB" sz="2400" b="1">
              <a:solidFill>
                <a:schemeClr val="tx1"/>
              </a:solidFill>
            </a:endParaRPr>
          </a:p>
        </p:txBody>
      </p:sp>
      <p:sp>
        <p:nvSpPr>
          <p:cNvPr id="48" name="Rectangles 47"/>
          <p:cNvSpPr/>
          <p:nvPr/>
        </p:nvSpPr>
        <p:spPr>
          <a:xfrm>
            <a:off x="3220085" y="5532120"/>
            <a:ext cx="946785" cy="614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tx1"/>
                </a:solidFill>
              </a:rPr>
              <a:t>الزّراعةُ</a:t>
            </a:r>
            <a:endParaRPr lang="ar-JO" altLang="en-GB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1793658" y="198595"/>
            <a:ext cx="8201216" cy="1510013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التفكير الناقد+ الربط بالحياة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rcRect l="14539" t="15463" r="14634" b="12592"/>
          <a:stretch>
            <a:fillRect/>
          </a:stretch>
        </p:blipFill>
        <p:spPr>
          <a:xfrm>
            <a:off x="4300855" y="4057650"/>
            <a:ext cx="2407285" cy="2472055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201324" y="6094621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BUZZ IN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8265" y="2061210"/>
            <a:ext cx="103847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alt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علمت أنَّ ( البكاء) مصدر للفعل الثلاثيّ (بكى)  ، و(التّباكي) مصدر للفعل الخماسي (تباكى) ، متى نحتاج لاستخدام كلّ من المصدريْن</a:t>
            </a:r>
            <a:r>
              <a:rPr lang="ar-SA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</a:t>
            </a:r>
            <a:endParaRPr lang="ar-SA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1793658" y="198595"/>
            <a:ext cx="8201216" cy="1510013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إجابة سؤال 5 صفحة 126</a:t>
            </a:r>
            <a:endParaRPr lang="ar-JO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7490" t="43793" r="25417" b="23096"/>
          <a:stretch>
            <a:fillRect/>
          </a:stretch>
        </p:blipFill>
        <p:spPr>
          <a:xfrm>
            <a:off x="428625" y="1339215"/>
            <a:ext cx="9806940" cy="24974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33540" y="3891280"/>
            <a:ext cx="2943225" cy="27533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3600" b="1">
                <a:solidFill>
                  <a:schemeClr val="tx1"/>
                </a:solidFill>
              </a:rPr>
              <a:t>سمعْتُ </a:t>
            </a:r>
            <a:endParaRPr lang="ar-JO" altLang="en-GB" sz="3600" b="1">
              <a:solidFill>
                <a:schemeClr val="tx1"/>
              </a:solidFill>
            </a:endParaRPr>
          </a:p>
          <a:p>
            <a:pPr algn="ctr"/>
            <a:r>
              <a:rPr lang="ar-JO" altLang="en-GB" sz="3600" b="1">
                <a:solidFill>
                  <a:schemeClr val="tx1"/>
                </a:solidFill>
              </a:rPr>
              <a:t>مواءَ القطّة فذهبْتُ لمساعدتِها .</a:t>
            </a:r>
            <a:endParaRPr lang="ar-JO" altLang="en-GB" sz="3600" b="1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32835" y="3891915"/>
            <a:ext cx="2861945" cy="26301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3600" b="1">
                <a:solidFill>
                  <a:schemeClr val="tx1"/>
                </a:solidFill>
              </a:rPr>
              <a:t>أزعجني نُباح الكلبِ في الصّباحِ الباكرِ .</a:t>
            </a:r>
            <a:endParaRPr lang="ar-JO" altLang="en-GB" sz="3600" b="1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630" y="3836670"/>
            <a:ext cx="3015615" cy="27711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3600" b="1">
                <a:solidFill>
                  <a:schemeClr val="tx1"/>
                </a:solidFill>
              </a:rPr>
              <a:t>اختبأت الحيوانات عند سماعها زئير الأسد. </a:t>
            </a:r>
            <a:endParaRPr lang="ar-JO" altLang="en-GB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: زوايا مستديرة 5"/>
          <p:cNvSpPr/>
          <p:nvPr/>
        </p:nvSpPr>
        <p:spPr>
          <a:xfrm>
            <a:off x="1237615" y="1339215"/>
            <a:ext cx="8592185" cy="180975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3600" b="1" dirty="0"/>
              <a:t>واحدة من الكلمات الآتية مصدر لفعل ثلاثيّ : </a:t>
            </a:r>
            <a:endParaRPr lang="ar-JO" sz="3600" b="1" dirty="0"/>
          </a:p>
          <a:p>
            <a:pPr algn="r"/>
            <a:r>
              <a:rPr lang="ar-JO" sz="3600" b="1" dirty="0">
                <a:solidFill>
                  <a:srgbClr val="FF0000"/>
                </a:solidFill>
              </a:rPr>
              <a:t>   </a:t>
            </a:r>
            <a:endParaRPr lang="ar-JO" sz="3600" b="1" dirty="0">
              <a:solidFill>
                <a:srgbClr val="FF0000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7820102" y="164204"/>
            <a:ext cx="2983042" cy="97949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 الختامي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: زوايا مستديرة 6"/>
          <p:cNvSpPr/>
          <p:nvPr/>
        </p:nvSpPr>
        <p:spPr>
          <a:xfrm>
            <a:off x="7592695" y="3970020"/>
            <a:ext cx="2749550" cy="9131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4000" b="1" dirty="0">
                <a:solidFill>
                  <a:schemeClr val="tx1"/>
                </a:solidFill>
              </a:rPr>
              <a:t>1- المشاركةُ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7" name="مستطيل: زوايا مستديرة 7"/>
          <p:cNvSpPr/>
          <p:nvPr/>
        </p:nvSpPr>
        <p:spPr>
          <a:xfrm>
            <a:off x="4380230" y="3982085"/>
            <a:ext cx="2799080" cy="9798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2-إعلامٌ </a:t>
            </a:r>
            <a:endParaRPr lang="en-US" sz="4000" b="1" dirty="0"/>
          </a:p>
        </p:txBody>
      </p:sp>
      <p:sp>
        <p:nvSpPr>
          <p:cNvPr id="16" name="مستطيل: زوايا مستديرة 7"/>
          <p:cNvSpPr/>
          <p:nvPr/>
        </p:nvSpPr>
        <p:spPr>
          <a:xfrm>
            <a:off x="829994" y="3982380"/>
            <a:ext cx="3120035" cy="9794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3- حسابٌ</a:t>
            </a:r>
            <a:endParaRPr lang="en-US" sz="4000" b="1" dirty="0"/>
          </a:p>
        </p:txBody>
      </p:sp>
      <p:pic>
        <p:nvPicPr>
          <p:cNvPr id="19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4" y="6189750"/>
            <a:ext cx="1036410" cy="4999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: زوايا مستديرة 5"/>
          <p:cNvSpPr/>
          <p:nvPr/>
        </p:nvSpPr>
        <p:spPr>
          <a:xfrm>
            <a:off x="1237615" y="1339215"/>
            <a:ext cx="8592185" cy="180975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3600" b="1" dirty="0"/>
              <a:t>واحدة من الكلمات الآتية مصدر لفعل ثلاثيّ : </a:t>
            </a:r>
            <a:endParaRPr lang="ar-JO" sz="3600" b="1" dirty="0"/>
          </a:p>
          <a:p>
            <a:pPr algn="r"/>
            <a:r>
              <a:rPr lang="ar-JO" sz="3600" b="1" dirty="0">
                <a:solidFill>
                  <a:srgbClr val="FF0000"/>
                </a:solidFill>
              </a:rPr>
              <a:t>   </a:t>
            </a:r>
            <a:endParaRPr lang="ar-JO" sz="3600" b="1" dirty="0">
              <a:solidFill>
                <a:srgbClr val="FF0000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7820102" y="164204"/>
            <a:ext cx="2983042" cy="97949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 الختامي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: زوايا مستديرة 6"/>
          <p:cNvSpPr/>
          <p:nvPr/>
        </p:nvSpPr>
        <p:spPr>
          <a:xfrm>
            <a:off x="7592695" y="3970020"/>
            <a:ext cx="2749550" cy="9131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4000" b="1" dirty="0">
                <a:solidFill>
                  <a:schemeClr val="tx1"/>
                </a:solidFill>
              </a:rPr>
              <a:t>1- المشاركةُ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7" name="مستطيل: زوايا مستديرة 7"/>
          <p:cNvSpPr/>
          <p:nvPr/>
        </p:nvSpPr>
        <p:spPr>
          <a:xfrm>
            <a:off x="4380230" y="3982085"/>
            <a:ext cx="2799080" cy="9798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2-إعلامٌ </a:t>
            </a:r>
            <a:endParaRPr lang="en-US" sz="4000" b="1" dirty="0"/>
          </a:p>
        </p:txBody>
      </p:sp>
      <p:sp>
        <p:nvSpPr>
          <p:cNvPr id="16" name="مستطيل: زوايا مستديرة 7"/>
          <p:cNvSpPr/>
          <p:nvPr/>
        </p:nvSpPr>
        <p:spPr>
          <a:xfrm>
            <a:off x="829994" y="3982380"/>
            <a:ext cx="3120035" cy="979495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3- حسابٌ</a:t>
            </a:r>
            <a:endParaRPr lang="en-US" sz="4000" b="1" dirty="0"/>
          </a:p>
        </p:txBody>
      </p:sp>
      <p:pic>
        <p:nvPicPr>
          <p:cNvPr id="19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4" y="6189750"/>
            <a:ext cx="1036410" cy="4999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:5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77" b="32876"/>
          <a:stretch>
            <a:fillRect/>
          </a:stretch>
        </p:blipFill>
        <p:spPr>
          <a:xfrm>
            <a:off x="566002" y="1827763"/>
            <a:ext cx="9205691" cy="41064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59" t="7872" r="8269" b="10852"/>
          <a:stretch>
            <a:fillRect/>
          </a:stretch>
        </p:blipFill>
        <p:spPr>
          <a:xfrm>
            <a:off x="2406" y="589816"/>
            <a:ext cx="10538041" cy="600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: Rounded Corners 3"/>
          <p:cNvSpPr/>
          <p:nvPr/>
        </p:nvSpPr>
        <p:spPr>
          <a:xfrm>
            <a:off x="4691921" y="1289154"/>
            <a:ext cx="1404079" cy="6865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النتاجات</a:t>
            </a:r>
            <a:endParaRPr lang="en-US" sz="2800" b="1" dirty="0"/>
          </a:p>
        </p:txBody>
      </p:sp>
      <p:sp>
        <p:nvSpPr>
          <p:cNvPr id="16" name="Rectangle: Folded Corner 15"/>
          <p:cNvSpPr/>
          <p:nvPr/>
        </p:nvSpPr>
        <p:spPr>
          <a:xfrm rot="21401437">
            <a:off x="2609676" y="2560915"/>
            <a:ext cx="5833568" cy="222269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JO" sz="3200" b="1" dirty="0"/>
          </a:p>
          <a:p>
            <a:pPr algn="ctr"/>
            <a:r>
              <a:rPr lang="ar-JO" sz="3200" b="1" dirty="0"/>
              <a:t>1- تمييز مصادر الأفعال الثّلاثيّة من غيرها  .</a:t>
            </a:r>
            <a:endParaRPr lang="ar-JO" sz="3200" b="1" dirty="0"/>
          </a:p>
          <a:p>
            <a:pPr algn="ctr"/>
            <a:r>
              <a:rPr lang="ar-JO" sz="2800" b="1" dirty="0"/>
              <a:t>2-</a:t>
            </a:r>
            <a:r>
              <a:rPr lang="ar-JO" sz="3200" b="1" dirty="0"/>
              <a:t> الإجابة عن أسئلة الدّرس  .</a:t>
            </a:r>
            <a:endParaRPr lang="en-US" sz="3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1406" y="682747"/>
            <a:ext cx="1573020" cy="657728"/>
            <a:chOff x="7446246" y="205862"/>
            <a:chExt cx="1544854" cy="691058"/>
          </a:xfrm>
        </p:grpSpPr>
        <p:sp>
          <p:nvSpPr>
            <p:cNvPr id="19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65" t="4230" r="7750" b="9594"/>
          <a:stretch>
            <a:fillRect/>
          </a:stretch>
        </p:blipFill>
        <p:spPr>
          <a:xfrm>
            <a:off x="8764305" y="726137"/>
            <a:ext cx="1709017" cy="3108627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 rot="440061">
            <a:off x="7510652" y="816138"/>
            <a:ext cx="2728078" cy="6478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التمهيد </a:t>
            </a:r>
            <a:endParaRPr lang="en-US" sz="28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117947" y="686151"/>
            <a:ext cx="1573020" cy="657728"/>
            <a:chOff x="7446246" y="205862"/>
            <a:chExt cx="1544854" cy="691058"/>
          </a:xfrm>
        </p:grpSpPr>
        <p:sp>
          <p:nvSpPr>
            <p:cNvPr id="28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772920" y="722630"/>
            <a:ext cx="5708015" cy="1252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>
                <a:solidFill>
                  <a:schemeClr val="tx1"/>
                </a:solidFill>
              </a:rPr>
              <a:t>تناقش مع زميلك وتوصّل إلى إجابة السّؤال :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95298" y="1573634"/>
            <a:ext cx="2307101" cy="17464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Rally </a:t>
            </a:r>
            <a:r>
              <a:rPr lang="en-GB" altLang="en-US" sz="3600" b="1" dirty="0"/>
              <a:t>robin</a:t>
            </a:r>
            <a:endParaRPr lang="en-GB" alt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 l="25479" t="30739" r="25151" b="40828"/>
          <a:stretch>
            <a:fillRect/>
          </a:stretch>
        </p:blipFill>
        <p:spPr>
          <a:xfrm>
            <a:off x="2437130" y="2108835"/>
            <a:ext cx="6459855" cy="4039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sp>
        <p:nvSpPr>
          <p:cNvPr id="22" name="Double Wave 21"/>
          <p:cNvSpPr/>
          <p:nvPr/>
        </p:nvSpPr>
        <p:spPr>
          <a:xfrm>
            <a:off x="7835823" y="149602"/>
            <a:ext cx="2770169" cy="353569"/>
          </a:xfrm>
          <a:prstGeom prst="doubleWave">
            <a:avLst>
              <a:gd name="adj1" fmla="val 0"/>
              <a:gd name="adj2" fmla="val 6741"/>
            </a:avLst>
          </a:prstGeom>
          <a:solidFill>
            <a:srgbClr val="D89BA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rgbClr val="8F3C5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solidFill>
                  <a:srgbClr val="8F3C5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endParaRPr lang="ar-JO" sz="1600" b="1" dirty="0">
              <a:solidFill>
                <a:srgbClr val="8F3C5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Double Wave 22"/>
          <p:cNvSpPr/>
          <p:nvPr/>
        </p:nvSpPr>
        <p:spPr>
          <a:xfrm>
            <a:off x="5848023" y="14960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solidFill>
            <a:srgbClr val="D89BA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rgbClr val="8F3C5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rgbClr val="8F3C5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السادس</a:t>
            </a:r>
            <a:r>
              <a:rPr lang="en-US" sz="1600" b="1" dirty="0">
                <a:solidFill>
                  <a:srgbClr val="8F3C5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solidFill>
                <a:srgbClr val="8F3C5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: زوايا مستديرة 5"/>
          <p:cNvSpPr/>
          <p:nvPr/>
        </p:nvSpPr>
        <p:spPr>
          <a:xfrm>
            <a:off x="719528" y="1650076"/>
            <a:ext cx="9753793" cy="159837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3600" b="1" dirty="0"/>
              <a:t>واحدة من الكلمات الآتية تدلُّ على مصدر لفعل غير ثلاثيّ :</a:t>
            </a:r>
            <a:endParaRPr lang="ar-JO" sz="3600" b="1" dirty="0"/>
          </a:p>
        </p:txBody>
      </p:sp>
      <p:sp>
        <p:nvSpPr>
          <p:cNvPr id="3" name="Cloud 2"/>
          <p:cNvSpPr/>
          <p:nvPr/>
        </p:nvSpPr>
        <p:spPr>
          <a:xfrm>
            <a:off x="7556615" y="657727"/>
            <a:ext cx="2983042" cy="97949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 القبلي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: زوايا مستديرة 6"/>
          <p:cNvSpPr/>
          <p:nvPr/>
        </p:nvSpPr>
        <p:spPr>
          <a:xfrm>
            <a:off x="8130540" y="3842385"/>
            <a:ext cx="2262505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4000" b="1" dirty="0">
                <a:solidFill>
                  <a:schemeClr val="tx1"/>
                </a:solidFill>
              </a:rPr>
              <a:t>1-قراءةٌ 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7" name="مستطيل: زوايا مستديرة 7"/>
          <p:cNvSpPr/>
          <p:nvPr/>
        </p:nvSpPr>
        <p:spPr>
          <a:xfrm>
            <a:off x="4956526" y="3903956"/>
            <a:ext cx="2589320" cy="9794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2- الاستماع </a:t>
            </a:r>
            <a:endParaRPr lang="en-US" sz="4000" b="1" dirty="0"/>
          </a:p>
        </p:txBody>
      </p:sp>
      <p:sp>
        <p:nvSpPr>
          <p:cNvPr id="16" name="مستطيل: زوايا مستديرة 7"/>
          <p:cNvSpPr/>
          <p:nvPr/>
        </p:nvSpPr>
        <p:spPr>
          <a:xfrm>
            <a:off x="1536700" y="3910965"/>
            <a:ext cx="2836545" cy="9798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3-التّحدّث </a:t>
            </a:r>
            <a:endParaRPr lang="en-US" sz="4000" b="1" dirty="0"/>
          </a:p>
        </p:txBody>
      </p:sp>
      <p:pic>
        <p:nvPicPr>
          <p:cNvPr id="19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4" y="6189750"/>
            <a:ext cx="1036410" cy="4999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sp>
        <p:nvSpPr>
          <p:cNvPr id="22" name="Double Wave 21"/>
          <p:cNvSpPr/>
          <p:nvPr/>
        </p:nvSpPr>
        <p:spPr>
          <a:xfrm>
            <a:off x="7835823" y="149602"/>
            <a:ext cx="2770169" cy="353569"/>
          </a:xfrm>
          <a:prstGeom prst="doubleWave">
            <a:avLst>
              <a:gd name="adj1" fmla="val 0"/>
              <a:gd name="adj2" fmla="val 6741"/>
            </a:avLst>
          </a:prstGeom>
          <a:solidFill>
            <a:srgbClr val="D89BA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rgbClr val="8F3C5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solidFill>
                  <a:srgbClr val="8F3C5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endParaRPr lang="ar-JO" sz="1600" b="1" dirty="0">
              <a:solidFill>
                <a:srgbClr val="8F3C5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3" name="Double Wave 22"/>
          <p:cNvSpPr/>
          <p:nvPr/>
        </p:nvSpPr>
        <p:spPr>
          <a:xfrm>
            <a:off x="5848023" y="14960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solidFill>
            <a:srgbClr val="D89BA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solidFill>
                  <a:srgbClr val="8F3C5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solidFill>
                  <a:srgbClr val="8F3C5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السادس</a:t>
            </a:r>
            <a:r>
              <a:rPr lang="en-US" sz="1600" b="1" dirty="0">
                <a:solidFill>
                  <a:srgbClr val="8F3C5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solidFill>
                <a:srgbClr val="8F3C5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: زوايا مستديرة 5"/>
          <p:cNvSpPr/>
          <p:nvPr/>
        </p:nvSpPr>
        <p:spPr>
          <a:xfrm>
            <a:off x="719528" y="1650076"/>
            <a:ext cx="9753793" cy="159837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3600" b="1" dirty="0"/>
              <a:t>واحدة من الكلمات الآتية تدلُّ على مصدر لفعل غير ثلاثيّ :</a:t>
            </a:r>
            <a:endParaRPr lang="ar-JO" sz="3600" b="1" dirty="0"/>
          </a:p>
        </p:txBody>
      </p:sp>
      <p:sp>
        <p:nvSpPr>
          <p:cNvPr id="3" name="Cloud 2"/>
          <p:cNvSpPr/>
          <p:nvPr/>
        </p:nvSpPr>
        <p:spPr>
          <a:xfrm>
            <a:off x="7556615" y="657727"/>
            <a:ext cx="2983042" cy="979495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 القبلي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: زوايا مستديرة 6"/>
          <p:cNvSpPr/>
          <p:nvPr/>
        </p:nvSpPr>
        <p:spPr>
          <a:xfrm>
            <a:off x="8130540" y="3842385"/>
            <a:ext cx="2262505" cy="1000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4000" b="1" dirty="0">
                <a:solidFill>
                  <a:schemeClr val="tx1"/>
                </a:solidFill>
              </a:rPr>
              <a:t>1-قراءةٌ </a:t>
            </a:r>
            <a:endParaRPr lang="ar-JO" sz="4000" b="1" dirty="0">
              <a:solidFill>
                <a:schemeClr val="tx1"/>
              </a:solidFill>
            </a:endParaRPr>
          </a:p>
        </p:txBody>
      </p:sp>
      <p:sp>
        <p:nvSpPr>
          <p:cNvPr id="7" name="مستطيل: زوايا مستديرة 7"/>
          <p:cNvSpPr/>
          <p:nvPr/>
        </p:nvSpPr>
        <p:spPr>
          <a:xfrm>
            <a:off x="4956526" y="3903956"/>
            <a:ext cx="2589320" cy="9794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2- الاستماع </a:t>
            </a:r>
            <a:endParaRPr lang="en-US" sz="4000" b="1" dirty="0"/>
          </a:p>
        </p:txBody>
      </p:sp>
      <p:sp>
        <p:nvSpPr>
          <p:cNvPr id="16" name="مستطيل: زوايا مستديرة 7"/>
          <p:cNvSpPr/>
          <p:nvPr/>
        </p:nvSpPr>
        <p:spPr>
          <a:xfrm>
            <a:off x="1536700" y="3910965"/>
            <a:ext cx="2836545" cy="9798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4000" b="1" dirty="0"/>
              <a:t>3-التّحدّث </a:t>
            </a:r>
            <a:endParaRPr lang="en-US" sz="4000" b="1" dirty="0"/>
          </a:p>
        </p:txBody>
      </p:sp>
      <p:pic>
        <p:nvPicPr>
          <p:cNvPr id="19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24" y="6189750"/>
            <a:ext cx="1036410" cy="4999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7968" y="695200"/>
            <a:ext cx="1573020" cy="657728"/>
            <a:chOff x="7446246" y="205862"/>
            <a:chExt cx="1544854" cy="691058"/>
          </a:xfrm>
        </p:grpSpPr>
        <p:sp>
          <p:nvSpPr>
            <p:cNvPr id="21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8688" y="1"/>
            <a:ext cx="1573020" cy="657728"/>
            <a:chOff x="7446246" y="205862"/>
            <a:chExt cx="1544854" cy="691058"/>
          </a:xfrm>
        </p:grpSpPr>
        <p:sp>
          <p:nvSpPr>
            <p:cNvPr id="53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Rectangle: Folded Corner 56"/>
          <p:cNvSpPr/>
          <p:nvPr/>
        </p:nvSpPr>
        <p:spPr>
          <a:xfrm>
            <a:off x="8488139" y="605971"/>
            <a:ext cx="1904811" cy="63087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التقديم 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83515" y="657860"/>
            <a:ext cx="2039620" cy="10217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صفحة </a:t>
            </a:r>
            <a:endParaRPr lang="ar-JO" sz="2800" b="1" dirty="0"/>
          </a:p>
          <a:p>
            <a:pPr algn="ctr"/>
            <a:r>
              <a:rPr lang="ar-JO" altLang="en-GB" sz="2800" b="1" dirty="0"/>
              <a:t>125</a:t>
            </a:r>
            <a:endParaRPr lang="ar-JO" alt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2667" t="20817" r="22474" b="34964"/>
          <a:stretch>
            <a:fillRect/>
          </a:stretch>
        </p:blipFill>
        <p:spPr>
          <a:xfrm>
            <a:off x="673735" y="1725930"/>
            <a:ext cx="9865995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8688" y="1"/>
            <a:ext cx="1573020" cy="657728"/>
            <a:chOff x="7446246" y="205862"/>
            <a:chExt cx="1544854" cy="691058"/>
          </a:xfrm>
        </p:grpSpPr>
        <p:sp>
          <p:nvSpPr>
            <p:cNvPr id="53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Rectangle: Folded Corner 56"/>
          <p:cNvSpPr/>
          <p:nvPr/>
        </p:nvSpPr>
        <p:spPr>
          <a:xfrm>
            <a:off x="8488139" y="605971"/>
            <a:ext cx="1904811" cy="63087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التقديم 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83515" y="657860"/>
            <a:ext cx="2039620" cy="10217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صفحة </a:t>
            </a:r>
            <a:endParaRPr lang="ar-JO" sz="2800" b="1" dirty="0"/>
          </a:p>
          <a:p>
            <a:pPr algn="ctr"/>
            <a:r>
              <a:rPr lang="ar-JO" altLang="en-GB" sz="2800" b="1" dirty="0"/>
              <a:t>125</a:t>
            </a:r>
            <a:endParaRPr lang="ar-JO" alt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2667" t="20817" r="22474" b="34964"/>
          <a:stretch>
            <a:fillRect/>
          </a:stretch>
        </p:blipFill>
        <p:spPr>
          <a:xfrm>
            <a:off x="674370" y="1573530"/>
            <a:ext cx="9865995" cy="46482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 flipH="1">
            <a:off x="6336030" y="3727450"/>
            <a:ext cx="5321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70375" y="4253865"/>
            <a:ext cx="440055" cy="9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82520" y="4263390"/>
            <a:ext cx="389255" cy="101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126605" y="5544820"/>
            <a:ext cx="804545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526280" y="5532120"/>
            <a:ext cx="804545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8688" y="1"/>
            <a:ext cx="1573020" cy="657728"/>
            <a:chOff x="7446246" y="205862"/>
            <a:chExt cx="1544854" cy="691058"/>
          </a:xfrm>
        </p:grpSpPr>
        <p:sp>
          <p:nvSpPr>
            <p:cNvPr id="53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Rectangle: Folded Corner 56"/>
          <p:cNvSpPr/>
          <p:nvPr/>
        </p:nvSpPr>
        <p:spPr>
          <a:xfrm>
            <a:off x="8488139" y="605971"/>
            <a:ext cx="1904811" cy="63087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مهمّة جماعيّة</a:t>
            </a:r>
            <a:endParaRPr lang="en-US" sz="2800" b="1" dirty="0"/>
          </a:p>
        </p:txBody>
      </p:sp>
      <p:graphicFrame>
        <p:nvGraphicFramePr>
          <p:cNvPr id="2" name="جدول 7"/>
          <p:cNvGraphicFramePr>
            <a:graphicFrameLocks noGrp="1"/>
          </p:cNvGraphicFramePr>
          <p:nvPr/>
        </p:nvGraphicFramePr>
        <p:xfrm>
          <a:off x="845197" y="5876128"/>
          <a:ext cx="919946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867"/>
                <a:gridCol w="2299867"/>
                <a:gridCol w="2299867"/>
                <a:gridCol w="2299867"/>
              </a:tblGrid>
              <a:tr h="313371">
                <a:tc>
                  <a:txBody>
                    <a:bodyPr/>
                    <a:lstStyle/>
                    <a:p>
                      <a:r>
                        <a:rPr lang="ar-JO" dirty="0"/>
                        <a:t>احترام الزملاء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العمل بهدوء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الالتزام بالوقت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العمل الجماعي</a:t>
                      </a:r>
                      <a:endParaRPr lang="en-US" dirty="0"/>
                    </a:p>
                  </a:txBody>
                  <a:tcPr/>
                </a:tc>
              </a:tr>
              <a:tr h="313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3515" y="657860"/>
            <a:ext cx="2039620" cy="10217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صفحة </a:t>
            </a:r>
            <a:endParaRPr lang="ar-JO" sz="2800" b="1" dirty="0"/>
          </a:p>
          <a:p>
            <a:pPr algn="ctr"/>
            <a:r>
              <a:rPr lang="ar-JO" altLang="en-GB" sz="2800" b="1" dirty="0"/>
              <a:t>126</a:t>
            </a:r>
            <a:endParaRPr lang="ar-JO" altLang="en-GB" sz="2800" b="1" dirty="0"/>
          </a:p>
        </p:txBody>
      </p:sp>
      <p:sp>
        <p:nvSpPr>
          <p:cNvPr id="16" name="Rectangle: Rounded Corners 15"/>
          <p:cNvSpPr/>
          <p:nvPr/>
        </p:nvSpPr>
        <p:spPr>
          <a:xfrm>
            <a:off x="3852118" y="564639"/>
            <a:ext cx="3387777" cy="79409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/>
              <a:t>الطاولة المستديرة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6151" t="43311" r="25688" b="33500"/>
          <a:stretch>
            <a:fillRect/>
          </a:stretch>
        </p:blipFill>
        <p:spPr>
          <a:xfrm>
            <a:off x="1033780" y="1975485"/>
            <a:ext cx="871156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75" y="360631"/>
            <a:ext cx="517619" cy="50366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>
            <a:fillRect/>
          </a:stretch>
        </p:blipFill>
        <p:spPr bwMode="auto">
          <a:xfrm>
            <a:off x="-14179" y="-4961"/>
            <a:ext cx="1160363" cy="7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899406" y="902324"/>
            <a:ext cx="1038846" cy="5243768"/>
          </a:xfrm>
          <a:prstGeom prst="roundRect">
            <a:avLst>
              <a:gd name="adj" fmla="val 7143"/>
            </a:avLst>
          </a:prstGeom>
          <a:solidFill>
            <a:srgbClr val="D89BA3"/>
          </a:solidFill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Rounded Rectangle 5"/>
          <p:cNvSpPr/>
          <p:nvPr/>
        </p:nvSpPr>
        <p:spPr>
          <a:xfrm>
            <a:off x="10605992" y="157363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05992" y="2043348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05992" y="2550562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605992" y="306198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التكويني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06582" y="4057731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605992" y="4559959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06350" y="5036524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05992" y="5532116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الخروج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05992" y="3567665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2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التعذية الراجعة</a:t>
            </a:r>
            <a:endParaRPr lang="ar-JO" sz="12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0605992" y="1056220"/>
            <a:ext cx="1199590" cy="402094"/>
          </a:xfrm>
          <a:prstGeom prst="roundRect">
            <a:avLst/>
          </a:prstGeom>
          <a:solidFill>
            <a:srgbClr val="DDD9B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</a:t>
            </a:r>
            <a:r>
              <a:rPr lang="ar-JO" sz="1400" b="1" dirty="0">
                <a:solidFill>
                  <a:srgbClr val="8F3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لنتاجات</a:t>
            </a:r>
            <a:endParaRPr lang="ar-JO" sz="1400" b="1" dirty="0">
              <a:solidFill>
                <a:srgbClr val="8F3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70363" y="6291992"/>
            <a:ext cx="659294" cy="352586"/>
            <a:chOff x="7446246" y="205862"/>
            <a:chExt cx="1544854" cy="691058"/>
          </a:xfrm>
          <a:solidFill>
            <a:srgbClr val="DDD9BE"/>
          </a:solidFill>
        </p:grpSpPr>
        <p:sp>
          <p:nvSpPr>
            <p:cNvPr id="37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grpFill/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8F3C56"/>
                </a:solidFill>
              </a:endParaRPr>
            </a:p>
          </p:txBody>
        </p:sp>
        <p:sp>
          <p:nvSpPr>
            <p:cNvPr id="38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rgbClr val="8F3C5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  <a:endParaRPr lang="en-US" sz="800" b="1" dirty="0">
                <a:solidFill>
                  <a:srgbClr val="8F3C5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0540447" y="79989"/>
            <a:ext cx="150073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الكلية العلمية الإسلامية</a:t>
            </a:r>
            <a:endParaRPr lang="en-US" sz="1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" y="657728"/>
            <a:ext cx="10405371" cy="6001677"/>
          </a:xfrm>
          <a:prstGeom prst="rect">
            <a:avLst/>
          </a:prstGeom>
          <a:noFill/>
          <a:ln>
            <a:solidFill>
              <a:srgbClr val="8F3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8688" y="1"/>
            <a:ext cx="1573020" cy="657728"/>
            <a:chOff x="7446246" y="205862"/>
            <a:chExt cx="1544854" cy="691058"/>
          </a:xfrm>
        </p:grpSpPr>
        <p:sp>
          <p:nvSpPr>
            <p:cNvPr id="53" name="Rounded Rectangle 10"/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13"/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Rectangle: Folded Corner 56"/>
          <p:cNvSpPr/>
          <p:nvPr/>
        </p:nvSpPr>
        <p:spPr>
          <a:xfrm>
            <a:off x="8488139" y="605971"/>
            <a:ext cx="1904811" cy="630874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مهمّة جماعيّة </a:t>
            </a:r>
            <a:endParaRPr lang="en-US" sz="2800" b="1" dirty="0"/>
          </a:p>
        </p:txBody>
      </p:sp>
      <p:graphicFrame>
        <p:nvGraphicFramePr>
          <p:cNvPr id="2" name="جدول 7"/>
          <p:cNvGraphicFramePr>
            <a:graphicFrameLocks noGrp="1"/>
          </p:cNvGraphicFramePr>
          <p:nvPr/>
        </p:nvGraphicFramePr>
        <p:xfrm>
          <a:off x="845197" y="5876128"/>
          <a:ext cx="919946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867"/>
                <a:gridCol w="2299867"/>
                <a:gridCol w="2299867"/>
                <a:gridCol w="2299867"/>
              </a:tblGrid>
              <a:tr h="313371">
                <a:tc>
                  <a:txBody>
                    <a:bodyPr/>
                    <a:lstStyle/>
                    <a:p>
                      <a:r>
                        <a:rPr lang="ar-JO" dirty="0"/>
                        <a:t>احترام الزملاء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العمل بهدوء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الالتزام بالوقت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العمل الجماعي</a:t>
                      </a:r>
                      <a:endParaRPr lang="en-US" dirty="0"/>
                    </a:p>
                  </a:txBody>
                  <a:tcPr/>
                </a:tc>
              </a:tr>
              <a:tr h="3133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83515" y="657860"/>
            <a:ext cx="2039620" cy="10217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/>
              <a:t>صفحة </a:t>
            </a:r>
            <a:endParaRPr lang="ar-JO" sz="2800" b="1" dirty="0"/>
          </a:p>
          <a:p>
            <a:pPr algn="ctr"/>
            <a:r>
              <a:rPr lang="ar-JO" altLang="en-GB" sz="2800" b="1" dirty="0"/>
              <a:t>126</a:t>
            </a:r>
            <a:endParaRPr lang="ar-JO" altLang="en-GB" sz="2800" b="1" dirty="0"/>
          </a:p>
        </p:txBody>
      </p:sp>
      <p:sp>
        <p:nvSpPr>
          <p:cNvPr id="16" name="Rectangle: Rounded Corners 15"/>
          <p:cNvSpPr/>
          <p:nvPr/>
        </p:nvSpPr>
        <p:spPr>
          <a:xfrm>
            <a:off x="3852118" y="564639"/>
            <a:ext cx="3387777" cy="79409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/>
              <a:t>الطاولة المستديرة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6151" t="43311" r="25688" b="33500"/>
          <a:stretch>
            <a:fillRect/>
          </a:stretch>
        </p:blipFill>
        <p:spPr>
          <a:xfrm>
            <a:off x="1033780" y="1975485"/>
            <a:ext cx="8711565" cy="3276600"/>
          </a:xfrm>
          <a:prstGeom prst="rect">
            <a:avLst/>
          </a:prstGeom>
        </p:spPr>
      </p:pic>
      <p:sp>
        <p:nvSpPr>
          <p:cNvPr id="19" name="Rectangles 18"/>
          <p:cNvSpPr/>
          <p:nvPr/>
        </p:nvSpPr>
        <p:spPr>
          <a:xfrm>
            <a:off x="6993255" y="4459605"/>
            <a:ext cx="732790" cy="683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accent2"/>
                </a:solidFill>
              </a:rPr>
              <a:t>رفعٌ</a:t>
            </a:r>
            <a:endParaRPr lang="ar-JO" altLang="en-GB" sz="2400" b="1">
              <a:solidFill>
                <a:schemeClr val="accent2"/>
              </a:solidFill>
            </a:endParaRPr>
          </a:p>
        </p:txBody>
      </p:sp>
      <p:sp>
        <p:nvSpPr>
          <p:cNvPr id="20" name="Rectangles 19"/>
          <p:cNvSpPr/>
          <p:nvPr/>
        </p:nvSpPr>
        <p:spPr>
          <a:xfrm>
            <a:off x="6260465" y="3567430"/>
            <a:ext cx="732790" cy="683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accent2"/>
                </a:solidFill>
              </a:rPr>
              <a:t>جمَعَ</a:t>
            </a:r>
            <a:endParaRPr lang="ar-JO" altLang="en-GB" sz="2400" b="1">
              <a:solidFill>
                <a:schemeClr val="accent2"/>
              </a:solidFill>
            </a:endParaRPr>
          </a:p>
        </p:txBody>
      </p:sp>
      <p:sp>
        <p:nvSpPr>
          <p:cNvPr id="21" name="Rectangles 20"/>
          <p:cNvSpPr/>
          <p:nvPr/>
        </p:nvSpPr>
        <p:spPr>
          <a:xfrm>
            <a:off x="5344795" y="4459605"/>
            <a:ext cx="732790" cy="683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accent2"/>
                </a:solidFill>
              </a:rPr>
              <a:t>حمدٌ</a:t>
            </a:r>
            <a:endParaRPr lang="ar-JO" altLang="en-GB" sz="2400" b="1">
              <a:solidFill>
                <a:schemeClr val="accent2"/>
              </a:solidFill>
            </a:endParaRPr>
          </a:p>
        </p:txBody>
      </p:sp>
      <p:sp>
        <p:nvSpPr>
          <p:cNvPr id="22" name="Rectangles 21"/>
          <p:cNvSpPr/>
          <p:nvPr/>
        </p:nvSpPr>
        <p:spPr>
          <a:xfrm>
            <a:off x="4520565" y="4459605"/>
            <a:ext cx="732790" cy="683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accent2"/>
                </a:solidFill>
              </a:rPr>
              <a:t>شدٌّ</a:t>
            </a:r>
            <a:endParaRPr lang="ar-JO" altLang="en-GB" sz="2400" b="1">
              <a:solidFill>
                <a:schemeClr val="accent2"/>
              </a:solidFill>
            </a:endParaRPr>
          </a:p>
        </p:txBody>
      </p:sp>
      <p:sp>
        <p:nvSpPr>
          <p:cNvPr id="23" name="Rectangles 22"/>
          <p:cNvSpPr/>
          <p:nvPr/>
        </p:nvSpPr>
        <p:spPr>
          <a:xfrm>
            <a:off x="3599815" y="4459605"/>
            <a:ext cx="829310" cy="683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accent2"/>
                </a:solidFill>
              </a:rPr>
              <a:t>جلوسٌ</a:t>
            </a:r>
            <a:endParaRPr lang="ar-JO" altLang="en-GB" sz="2400" b="1">
              <a:solidFill>
                <a:schemeClr val="accent2"/>
              </a:solidFill>
            </a:endParaRPr>
          </a:p>
        </p:txBody>
      </p:sp>
      <p:sp>
        <p:nvSpPr>
          <p:cNvPr id="24" name="Rectangles 23"/>
          <p:cNvSpPr/>
          <p:nvPr/>
        </p:nvSpPr>
        <p:spPr>
          <a:xfrm>
            <a:off x="2867025" y="3567430"/>
            <a:ext cx="732790" cy="683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accent2"/>
                </a:solidFill>
              </a:rPr>
              <a:t>خرجَ</a:t>
            </a:r>
            <a:endParaRPr lang="ar-JO" altLang="en-GB" sz="2400" b="1">
              <a:solidFill>
                <a:schemeClr val="accent2"/>
              </a:solidFill>
            </a:endParaRPr>
          </a:p>
        </p:txBody>
      </p:sp>
      <p:sp>
        <p:nvSpPr>
          <p:cNvPr id="25" name="Rectangles 24"/>
          <p:cNvSpPr/>
          <p:nvPr/>
        </p:nvSpPr>
        <p:spPr>
          <a:xfrm>
            <a:off x="2047875" y="4353560"/>
            <a:ext cx="732790" cy="683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accent2"/>
                </a:solidFill>
              </a:rPr>
              <a:t>نزولٌ</a:t>
            </a:r>
            <a:endParaRPr lang="ar-JO" altLang="en-GB" sz="2400" b="1">
              <a:solidFill>
                <a:schemeClr val="accent2"/>
              </a:solidFill>
            </a:endParaRPr>
          </a:p>
        </p:txBody>
      </p:sp>
      <p:sp>
        <p:nvSpPr>
          <p:cNvPr id="26" name="Rectangles 25"/>
          <p:cNvSpPr/>
          <p:nvPr/>
        </p:nvSpPr>
        <p:spPr>
          <a:xfrm>
            <a:off x="1146175" y="3567430"/>
            <a:ext cx="901700" cy="683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ar-JO" altLang="en-GB" sz="2400" b="1">
                <a:solidFill>
                  <a:schemeClr val="accent2"/>
                </a:solidFill>
              </a:rPr>
              <a:t>أكلَ</a:t>
            </a:r>
            <a:endParaRPr lang="ar-JO" altLang="en-GB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4367</Words>
  <Application>WPS Presentation</Application>
  <PresentationFormat>Widescreen</PresentationFormat>
  <Paragraphs>641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SimSun</vt:lpstr>
      <vt:lpstr>Wingdings</vt:lpstr>
      <vt:lpstr>GE SS Text Bold</vt:lpstr>
      <vt:lpstr>Segoe Print</vt:lpstr>
      <vt:lpstr>HelveticaNeueLT Arabic 55 Roman</vt:lpstr>
      <vt:lpstr>Calibri</vt:lpstr>
      <vt:lpstr>HelveticaNeueLT Arabic 45 Light</vt:lpstr>
      <vt:lpstr>adonis-web</vt:lpstr>
      <vt:lpstr>adonis-web</vt:lpstr>
      <vt:lpstr>adonis-web</vt:lpstr>
      <vt:lpstr>Times New Roman</vt:lpstr>
      <vt:lpstr>Aldhabi</vt:lpstr>
      <vt:lpstr>Microsoft YaHei</vt:lpstr>
      <vt:lpstr>Arial Unicode MS</vt:lpstr>
      <vt:lpstr>Calibri Light</vt:lpstr>
      <vt:lpstr>Yu Gothic UI Semilight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93</cp:revision>
  <dcterms:created xsi:type="dcterms:W3CDTF">2024-08-25T07:22:00Z</dcterms:created>
  <dcterms:modified xsi:type="dcterms:W3CDTF">2025-11-30T16:03:15Z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75DEF9D9AFD14136B85DD3E14714148A_12</vt:lpwstr>
  </property>
  <property fmtid="{D5CDD505-2E9C-101B-9397-08002B2CF9AE}" pid="3" name="KSOProductBuildVer">
    <vt:lpwstr>2057-12.2.0.23155</vt:lpwstr>
  </property>
</Properties>
</file>