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92" r:id="rId4"/>
    <p:sldId id="256" r:id="rId5"/>
    <p:sldId id="274" r:id="rId6"/>
    <p:sldId id="282" r:id="rId7"/>
    <p:sldId id="318" r:id="rId8"/>
    <p:sldId id="437" r:id="rId9"/>
    <p:sldId id="333" r:id="rId10"/>
    <p:sldId id="438" r:id="rId11"/>
    <p:sldId id="284" r:id="rId12"/>
    <p:sldId id="441" r:id="rId13"/>
    <p:sldId id="430" r:id="rId14"/>
    <p:sldId id="440" r:id="rId15"/>
    <p:sldId id="285" r:id="rId16"/>
    <p:sldId id="286" r:id="rId17"/>
    <p:sldId id="288" r:id="rId18"/>
    <p:sldId id="353" r:id="rId19"/>
    <p:sldId id="289" r:id="rId20"/>
    <p:sldId id="412" r:id="rId21"/>
    <p:sldId id="335" r:id="rId22"/>
    <p:sldId id="439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 Activity you may use as a group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C7E09-9033-4AC0-B5EC-091C832368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2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e5f036c190_1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e5f036c190_1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2"/>
          <p:cNvGrpSpPr/>
          <p:nvPr/>
        </p:nvGrpSpPr>
        <p:grpSpPr>
          <a:xfrm>
            <a:off x="10897769" y="5894429"/>
            <a:ext cx="1209092" cy="842328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2413200" y="2208867"/>
            <a:ext cx="7365600" cy="24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Bahianita"/>
                <a:ea typeface="Bahianita"/>
                <a:cs typeface="Bahianita"/>
                <a:sym typeface="Bahiani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2413200" y="4791767"/>
            <a:ext cx="7365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09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0"/>
          <p:cNvGrpSpPr/>
          <p:nvPr/>
        </p:nvGrpSpPr>
        <p:grpSpPr>
          <a:xfrm>
            <a:off x="6283634" y="3925400"/>
            <a:ext cx="1969532" cy="505301"/>
            <a:chOff x="4865125" y="3248850"/>
            <a:chExt cx="1477149" cy="378976"/>
          </a:xfrm>
        </p:grpSpPr>
        <p:sp>
          <p:nvSpPr>
            <p:cNvPr id="370" name="Google Shape;370;p10"/>
            <p:cNvSpPr/>
            <p:nvPr/>
          </p:nvSpPr>
          <p:spPr>
            <a:xfrm>
              <a:off x="5863097" y="3248850"/>
              <a:ext cx="55038" cy="56828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5128251" y="3553697"/>
              <a:ext cx="55038" cy="5689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6004311" y="3277361"/>
              <a:ext cx="55225" cy="5689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6287298" y="3570933"/>
              <a:ext cx="54976" cy="5689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5949270" y="3439610"/>
              <a:ext cx="55100" cy="5689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0"/>
            <p:cNvSpPr/>
            <p:nvPr/>
          </p:nvSpPr>
          <p:spPr>
            <a:xfrm>
              <a:off x="4865125" y="3452202"/>
              <a:ext cx="55287" cy="57149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6" name="Google Shape;376;p10"/>
          <p:cNvGrpSpPr/>
          <p:nvPr/>
        </p:nvGrpSpPr>
        <p:grpSpPr>
          <a:xfrm>
            <a:off x="1535237" y="5202283"/>
            <a:ext cx="593760" cy="763599"/>
            <a:chOff x="1303828" y="3901712"/>
            <a:chExt cx="445320" cy="572699"/>
          </a:xfrm>
        </p:grpSpPr>
        <p:sp>
          <p:nvSpPr>
            <p:cNvPr id="377" name="Google Shape;377;p10"/>
            <p:cNvSpPr/>
            <p:nvPr/>
          </p:nvSpPr>
          <p:spPr>
            <a:xfrm>
              <a:off x="1673223" y="3979271"/>
              <a:ext cx="75925" cy="76184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0"/>
            <p:cNvSpPr/>
            <p:nvPr/>
          </p:nvSpPr>
          <p:spPr>
            <a:xfrm>
              <a:off x="1303828" y="4174850"/>
              <a:ext cx="76182" cy="76184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0"/>
            <p:cNvSpPr/>
            <p:nvPr/>
          </p:nvSpPr>
          <p:spPr>
            <a:xfrm>
              <a:off x="1524306" y="4398485"/>
              <a:ext cx="75925" cy="75927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0"/>
            <p:cNvSpPr/>
            <p:nvPr/>
          </p:nvSpPr>
          <p:spPr>
            <a:xfrm>
              <a:off x="1448036" y="3901712"/>
              <a:ext cx="76268" cy="76184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10"/>
          <p:cNvGrpSpPr/>
          <p:nvPr/>
        </p:nvGrpSpPr>
        <p:grpSpPr>
          <a:xfrm>
            <a:off x="6707882" y="4592833"/>
            <a:ext cx="5405732" cy="1422849"/>
            <a:chOff x="736842" y="1480444"/>
            <a:chExt cx="3345959" cy="880694"/>
          </a:xfrm>
        </p:grpSpPr>
        <p:sp>
          <p:nvSpPr>
            <p:cNvPr id="382" name="Google Shape;382;p10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0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0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0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0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0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8" name="Google Shape;388;p10"/>
          <p:cNvSpPr txBox="1">
            <a:spLocks noGrp="1"/>
          </p:cNvSpPr>
          <p:nvPr>
            <p:ph type="title"/>
          </p:nvPr>
        </p:nvSpPr>
        <p:spPr>
          <a:xfrm>
            <a:off x="2486800" y="5052133"/>
            <a:ext cx="7218400" cy="1086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515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03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7752533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6879633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7752535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7752543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6879633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7752535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6500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832900" y="18636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1879151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832901" y="2519697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832909" y="4423217"/>
            <a:ext cx="3470800" cy="7036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960000" y="4423517"/>
            <a:ext cx="717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832901" y="5064064"/>
            <a:ext cx="3470800" cy="7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358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1" y="-651266"/>
            <a:ext cx="12192036" cy="3951897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532141" y="3330157"/>
            <a:ext cx="57292" cy="57487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22"/>
          <p:cNvSpPr/>
          <p:nvPr/>
        </p:nvSpPr>
        <p:spPr>
          <a:xfrm>
            <a:off x="253398" y="3477736"/>
            <a:ext cx="57487" cy="57487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22"/>
          <p:cNvSpPr/>
          <p:nvPr/>
        </p:nvSpPr>
        <p:spPr>
          <a:xfrm>
            <a:off x="419769" y="36464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22"/>
          <p:cNvSpPr/>
          <p:nvPr/>
        </p:nvSpPr>
        <p:spPr>
          <a:xfrm>
            <a:off x="362217" y="3271633"/>
            <a:ext cx="57551" cy="57487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4390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253397" y="483467"/>
            <a:ext cx="11837299" cy="3220309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1" y="-170673"/>
            <a:ext cx="4430660" cy="172331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468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/>
              <a:buNone/>
              <a:defRPr sz="3000" b="1">
                <a:solidFill>
                  <a:schemeClr val="dk1"/>
                </a:solidFill>
                <a:latin typeface="Bahianita"/>
                <a:ea typeface="Bahianita"/>
                <a:cs typeface="Bahianita"/>
                <a:sym typeface="Bahiani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228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gi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Monday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25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November, 2024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43BCB-D15D-BBE1-805C-0852AD35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CC1D08D-5A8D-D3BD-FAEE-04C935B8C815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78FA279-3095-717F-B816-46B6E96C1D2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5B69584-068D-A3DA-B737-075029D60378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4DD84D9-4280-C495-5366-2B081E718FD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DEE2802-1F44-167A-FB4C-8F4643E7926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F4EEEE2-DA37-30F4-9C69-209CD5F836DC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BC1D06A-FC3A-CA05-200B-54588812FDF2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83282A5-CD3B-E9B7-4CAC-8279670588DD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C50C0CF-EB55-2F0F-1065-AC61489C1D61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10FAB05-1815-2FA1-9B8E-7A15254DF56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25/11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4B88CFC-A5B8-E6CA-018E-8FB105ECA62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7A353C5A-DDCF-56EB-BD8B-2814A74FBBE7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FEC0B8D5-E5DA-A8C2-B5B2-0D210951C632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3FF698-7632-0846-CAFC-FEECB04AC161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76B261-A5F8-CBC0-0428-CC275FF0F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2775F68-D11E-CCB9-46D6-32D493504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46FEFA4-9AD8-29E6-3FF9-48B1A1876CA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A46FFDD-CA92-44A6-6876-F5A45A1D0E61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6EA3042-1AFC-FB5C-213B-5CD9268892B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A156CC-9001-EFEA-3512-998A64F092B8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0E2A2236-5320-5A8D-8ED1-9C3E17E211D8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1F7E0E1F-03E2-A7F4-FB5A-16B5A417D47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B717A671-186B-9C35-F0E3-60C3B60F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2C7281-05A3-84C8-0227-5BBD38D85281}"/>
              </a:ext>
            </a:extLst>
          </p:cNvPr>
          <p:cNvSpPr txBox="1"/>
          <p:nvPr/>
        </p:nvSpPr>
        <p:spPr>
          <a:xfrm>
            <a:off x="2819446" y="1129022"/>
            <a:ext cx="561335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flooded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(adjective):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EA083E-952C-6915-8639-A30CF1D6CCFD}"/>
              </a:ext>
            </a:extLst>
          </p:cNvPr>
          <p:cNvSpPr txBox="1"/>
          <p:nvPr/>
        </p:nvSpPr>
        <p:spPr>
          <a:xfrm>
            <a:off x="2819446" y="1912200"/>
            <a:ext cx="448279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overed in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293F6-F6D8-27B7-0BD1-965117228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35" y="2633824"/>
            <a:ext cx="5744825" cy="415848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DAA56B4-AF13-74BA-27E8-25D9C9488271}"/>
              </a:ext>
            </a:extLst>
          </p:cNvPr>
          <p:cNvSpPr/>
          <p:nvPr/>
        </p:nvSpPr>
        <p:spPr>
          <a:xfrm>
            <a:off x="2685133" y="2993718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Flooding risk makes some homes uninsurable, says Flood Re | Financial Times">
            <a:extLst>
              <a:ext uri="{FF2B5EF4-FFF2-40B4-BE49-F238E27FC236}">
                <a16:creationId xmlns:a16="http://schemas.microsoft.com/office/drawing/2014/main" id="{2B8CF36E-8CAC-BE7A-AA76-B62DF1A8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484" y="1906500"/>
            <a:ext cx="4795558" cy="30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33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89537-37B5-853C-1B46-936E4B0D2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4CF9CCE-1E0A-356E-EF4F-DC91920D627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B7AAA4B-5811-8AAA-0594-AE3575B00110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5D4727A-109E-EA3E-6195-1C3EF33265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A46DCC-754C-6A93-7DC6-326618378A4A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18F5565-DB1A-5E36-5EEF-B5B591016F3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1DBA5C-6AA2-3F5C-BC85-C571C527F94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9AEF583-F703-5183-7A6C-D3FFA6993D6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4CA9158-4F88-7D1B-2B7D-534E210F491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371C7DC-225A-6187-21EA-89BE3A8D893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F3E39F9-5496-3A09-A27D-EA139E67D21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25/11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A208B0B6-FD6A-089E-C6E3-9F78F3951E3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2255E8C-4842-3C6F-9426-1C891EFD615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E87B876-B08C-8905-3CF8-82A9412A99B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FB6F35-0C80-13D3-40A7-63DC1BB73685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482E41-D624-7E4B-7314-0CB8E72F0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AC0DE-633D-C3FE-DB78-B57FA4B45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53C27C4-2CB5-4345-0F51-DF1E1C5CFB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FD9B57A-1A82-ECAF-B781-DBC1A1FA6EF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CD0ABB-3A48-ED86-D73E-0036C15E853B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8BAD52A-202C-18C9-E5A3-3D90FD83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960" y="6309096"/>
            <a:ext cx="1141596" cy="47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01E989-1250-EF9A-7411-7069D3C8F3C6}"/>
              </a:ext>
            </a:extLst>
          </p:cNvPr>
          <p:cNvSpPr txBox="1"/>
          <p:nvPr/>
        </p:nvSpPr>
        <p:spPr>
          <a:xfrm>
            <a:off x="2929315" y="4674874"/>
            <a:ext cx="705285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Emergency team (noun):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1B7B52-A7EC-01B2-61A0-1E59F97D241D}"/>
              </a:ext>
            </a:extLst>
          </p:cNvPr>
          <p:cNvSpPr txBox="1"/>
          <p:nvPr/>
        </p:nvSpPr>
        <p:spPr>
          <a:xfrm>
            <a:off x="2914984" y="5458744"/>
            <a:ext cx="8067976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roup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of people who are ready to help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BDB84-1FF5-6712-8A28-0A84FAF9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43" y="1137742"/>
            <a:ext cx="5198774" cy="3522704"/>
          </a:xfrm>
          <a:prstGeom prst="rect">
            <a:avLst/>
          </a:prstGeom>
        </p:spPr>
      </p:pic>
      <p:pic>
        <p:nvPicPr>
          <p:cNvPr id="7" name="Picture 2" descr="CERT training: Community Emergency Response Team – The Prepared">
            <a:extLst>
              <a:ext uri="{FF2B5EF4-FFF2-40B4-BE49-F238E27FC236}">
                <a16:creationId xmlns:a16="http://schemas.microsoft.com/office/drawing/2014/main" id="{671EF921-9C5D-D55A-B815-1DEB07E29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517" y="1120984"/>
            <a:ext cx="4146483" cy="35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7A57F4E9-D48F-4D86-4DBB-FF4E2F850B0C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322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5AE6-2B68-033C-6FC7-A1ABE9D4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52A72C-974E-2909-1A0A-B549762DDCF3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B1BED9F-762E-3B4C-E1C1-03DCADAA36E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17EAA99-B9B4-A612-37BA-C93DD8F334F3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6DC131B-A734-1A0B-9C87-B7516F49A78B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E85CDB0-AF4C-5D71-67C0-A295216D2B6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7BDCD26-3A65-D3BA-6946-E46492A9D65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041DC78-5661-DB49-D2B7-41BC1F5B0346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5D88478-E07A-B677-AFAC-D3ED02395E7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10E078F-FA71-45A9-8FA2-BA37F43E762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8E776673-044F-719B-14F1-7DA9C7314C3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25/11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24EA0247-F9D9-C570-21B7-C16AC650F775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DB09DD33-CD53-A143-8BFC-23C35670FD36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636D60B-E7D9-AF8A-F7CC-E20F4938D20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606D68-8005-04CF-960B-A23C8294AF9A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836F0D7-5A85-A170-88B2-6CA170026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2B53A3D-DB48-C5EE-CD8B-9CB012D8F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FADB6F9-9F38-5A2C-CBA5-7299AFA1B916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E278A1D-9278-8CD7-22BF-71723B6BB13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473132A-2AFE-D0E3-8711-B50FD07F57C6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9B973B5-9375-98B9-F8D2-660D85E54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812" y="6182019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BDE2F-C82E-582A-5ED4-B2B10BA0871B}"/>
              </a:ext>
            </a:extLst>
          </p:cNvPr>
          <p:cNvSpPr txBox="1"/>
          <p:nvPr/>
        </p:nvSpPr>
        <p:spPr>
          <a:xfrm>
            <a:off x="2884077" y="5236947"/>
            <a:ext cx="598133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rescued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(verb):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96AD0-CB0A-5215-AAE9-2EA46899D1BD}"/>
              </a:ext>
            </a:extLst>
          </p:cNvPr>
          <p:cNvSpPr txBox="1"/>
          <p:nvPr/>
        </p:nvSpPr>
        <p:spPr>
          <a:xfrm>
            <a:off x="2884077" y="5981607"/>
            <a:ext cx="7657204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ave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someone from danger</a:t>
            </a:r>
          </a:p>
        </p:txBody>
      </p:sp>
      <p:pic>
        <p:nvPicPr>
          <p:cNvPr id="3" name="Picture 2" descr="Italian coastguard rescues over 6,000 refugees in one day">
            <a:extLst>
              <a:ext uri="{FF2B5EF4-FFF2-40B4-BE49-F238E27FC236}">
                <a16:creationId xmlns:a16="http://schemas.microsoft.com/office/drawing/2014/main" id="{75C7E45B-E426-04CA-98C8-68B4DC713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92" y="1137741"/>
            <a:ext cx="3347384" cy="41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15C24-CBDA-376F-32BB-6F48A9E2E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75" y="1129525"/>
            <a:ext cx="5981334" cy="410742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D53E446-5AB8-8E1B-41A8-310ED79114FB}"/>
              </a:ext>
            </a:extLst>
          </p:cNvPr>
          <p:cNvSpPr/>
          <p:nvPr/>
        </p:nvSpPr>
        <p:spPr>
          <a:xfrm>
            <a:off x="2744854" y="312907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089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25/11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9268547" cy="57370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28622" y="107958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17" y="5322948"/>
            <a:ext cx="1260932" cy="152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359957" y="1816950"/>
            <a:ext cx="1832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Listen, 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12" name="Picture 2" descr="Pop as a Reader: Using Popcorn Themed Strategies for Tracking Reading  Progress">
            <a:extLst>
              <a:ext uri="{FF2B5EF4-FFF2-40B4-BE49-F238E27FC236}">
                <a16:creationId xmlns:a16="http://schemas.microsoft.com/office/drawing/2014/main" id="{536B7544-EF79-CADB-CE01-325AA96FE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85" y="5949056"/>
            <a:ext cx="1293632" cy="90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C925CC2-45FC-5CA7-AD58-ECF07F524D69}"/>
              </a:ext>
            </a:extLst>
          </p:cNvPr>
          <p:cNvSpPr/>
          <p:nvPr/>
        </p:nvSpPr>
        <p:spPr>
          <a:xfrm>
            <a:off x="10653749" y="19148"/>
            <a:ext cx="1524854" cy="1012263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269CA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113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5A9F232-4EF7-F730-E8F4-19C59D61A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9" t="40430" r="13250" b="19141"/>
          <a:stretch/>
        </p:blipFill>
        <p:spPr bwMode="auto">
          <a:xfrm>
            <a:off x="2846743" y="1137741"/>
            <a:ext cx="7375950" cy="480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53471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S_L4_AUD_U02_p108.mp3">
            <a:hlinkClick r:id="" action="ppaction://media"/>
            <a:extLst>
              <a:ext uri="{FF2B5EF4-FFF2-40B4-BE49-F238E27FC236}">
                <a16:creationId xmlns:a16="http://schemas.microsoft.com/office/drawing/2014/main" id="{5DE83612-4B85-0654-E473-F9E1D5015B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7565.107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1364" y="3563489"/>
            <a:ext cx="1573115" cy="15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25/11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9345508" cy="571786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9362556" y="6155285"/>
            <a:ext cx="2816047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Students Number : (1,2)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AB76725-6014-5A12-620B-EC3558859D23}"/>
              </a:ext>
            </a:extLst>
          </p:cNvPr>
          <p:cNvSpPr/>
          <p:nvPr/>
        </p:nvSpPr>
        <p:spPr>
          <a:xfrm>
            <a:off x="2466505" y="3493734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62A120E-6750-2F55-F8C0-ED956083F927}"/>
              </a:ext>
            </a:extLst>
          </p:cNvPr>
          <p:cNvSpPr/>
          <p:nvPr/>
        </p:nvSpPr>
        <p:spPr>
          <a:xfrm>
            <a:off x="10653749" y="19148"/>
            <a:ext cx="1524854" cy="1012263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rgbClr val="269CA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113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AA794-45EA-0DD5-65E4-931F16247A1D}"/>
              </a:ext>
            </a:extLst>
          </p:cNvPr>
          <p:cNvSpPr txBox="1"/>
          <p:nvPr/>
        </p:nvSpPr>
        <p:spPr>
          <a:xfrm>
            <a:off x="2901335" y="1200150"/>
            <a:ext cx="9277268" cy="4031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1- What did the news reporter see ?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 </a:t>
            </a:r>
            <a:r>
              <a:rPr lang="en-US" sz="32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He saw a family on a raft.</a:t>
            </a: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__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2-Why were the family on a raft?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 </a:t>
            </a:r>
            <a:r>
              <a:rPr lang="en-US" sz="32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Their house was flooded.</a:t>
            </a: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__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3-Who rescued the people?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___ </a:t>
            </a:r>
            <a:r>
              <a:rPr lang="en-US" sz="32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The emergency team.</a:t>
            </a: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 ____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4-How did the boy feel at the end of the story? __ </a:t>
            </a:r>
            <a:r>
              <a:rPr lang="en-US" sz="32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He was happy. </a:t>
            </a:r>
            <a:r>
              <a:rPr lang="en-US" sz="3200" b="1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__</a:t>
            </a:r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25/11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1072304" y="-6173"/>
            <a:ext cx="1119696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596642" y="6465877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84B0020-6B79-5FDF-DA20-CA7681F29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148144"/>
              </p:ext>
            </p:extLst>
          </p:nvPr>
        </p:nvGraphicFramePr>
        <p:xfrm>
          <a:off x="2908982" y="1154100"/>
          <a:ext cx="9283018" cy="5311777"/>
        </p:xfrm>
        <a:graphic>
          <a:graphicData uri="http://schemas.openxmlformats.org/drawingml/2006/table">
            <a:tbl>
              <a:tblPr firstRow="1" bandRow="1"/>
              <a:tblGrid>
                <a:gridCol w="1451600">
                  <a:extLst>
                    <a:ext uri="{9D8B030D-6E8A-4147-A177-3AD203B41FA5}">
                      <a16:colId xmlns:a16="http://schemas.microsoft.com/office/drawing/2014/main" val="740806057"/>
                    </a:ext>
                  </a:extLst>
                </a:gridCol>
                <a:gridCol w="7831418">
                  <a:extLst>
                    <a:ext uri="{9D8B030D-6E8A-4147-A177-3AD203B41FA5}">
                      <a16:colId xmlns:a16="http://schemas.microsoft.com/office/drawing/2014/main" val="2491961959"/>
                    </a:ext>
                  </a:extLst>
                </a:gridCol>
              </a:tblGrid>
              <a:tr h="895236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Student’s number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kern="1200" cap="none">
                          <a:solidFill>
                            <a:schemeClr val="lt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400" dirty="0"/>
                        <a:t>Task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35221"/>
                  </a:ext>
                </a:extLst>
              </a:tr>
              <a:tr h="125996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600" b="1" dirty="0">
                          <a:latin typeface="Comic Sans MS" panose="030F0702030302020204" pitchFamily="66" charset="0"/>
                        </a:rPr>
                        <a:t>4</a:t>
                      </a:r>
                    </a:p>
                    <a:p>
                      <a:endParaRPr lang="en-GB" sz="16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</a:rPr>
                        <a:t>Match: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Hurricanes are dangerous               False</a:t>
                      </a:r>
                      <a:endParaRPr lang="en-GB" sz="2400" b="1" dirty="0">
                        <a:latin typeface="Comic Sans MS" panose="030F0702030302020204" pitchFamily="66" charset="0"/>
                      </a:endParaRPr>
                    </a:p>
                    <a:p>
                      <a:endParaRPr lang="en-GB" sz="1400" b="1" dirty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sz="2800" b="1" dirty="0">
                          <a:latin typeface="Comic Sans MS" panose="030F0702030302020204" pitchFamily="66" charset="0"/>
                        </a:rPr>
                        <a:t>At the end the boy was sad            True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843859"/>
                  </a:ext>
                </a:extLst>
              </a:tr>
              <a:tr h="106102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3</a:t>
                      </a:r>
                    </a:p>
                    <a:p>
                      <a:r>
                        <a:rPr lang="en-GB" sz="2000" b="1" dirty="0">
                          <a:latin typeface="Comic Sans MS" panose="030F0702030302020204" pitchFamily="66" charset="0"/>
                        </a:rPr>
                        <a:t>Fill in the blank: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The family was on a ____________.</a:t>
                      </a:r>
                      <a:endParaRPr lang="en-GB" sz="3200" b="1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6953819"/>
                  </a:ext>
                </a:extLst>
              </a:tr>
              <a:tr h="102786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800" b="1" i="0" u="none" strike="noStrike" kern="1200" cap="none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Who rescued the family?</a:t>
                      </a:r>
                    </a:p>
                    <a:p>
                      <a:r>
                        <a:rPr lang="en-US" sz="2800" b="1" i="0" u="none" strike="noStrike" kern="1200" cap="none" baseline="0" dirty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  <a:sym typeface="Arial"/>
                        </a:rPr>
                        <a:t>__________________________________</a:t>
                      </a:r>
                      <a:endParaRPr lang="en-GB" sz="2800" b="1" i="0" u="none" strike="noStrike" kern="1200" cap="none" baseline="0" dirty="0">
                        <a:solidFill>
                          <a:schemeClr val="dk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66739"/>
                  </a:ext>
                </a:extLst>
              </a:tr>
              <a:tr h="1067694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GB" sz="1800" b="1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dk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Write a different end for this story.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__________________________________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1622"/>
                  </a:ext>
                </a:extLst>
              </a:tr>
            </a:tbl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391954" y="440235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2F9C1-311C-842F-1362-F1057D5A9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5E7AB22-4062-FD79-16A6-7E77957F617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1C11213-CA8E-56B9-A2C9-FFAB5FF84DE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5E0CC0D-D13B-1DB3-1F20-23520BB29924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27438AC-7874-8FAB-9323-FD8BD9329715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AC1C719-30B1-079C-65DF-5CB83232AD0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2FC85A-C665-1017-319D-17D9CCEF58D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0D05F6-4761-51A8-AC9E-90BCF310CD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7D4CA0E-2DA5-D37D-6C68-BA01EDA33CB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A01EE95-AE21-3CC1-1977-04DC703CDE1B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23A0A30E-24FE-5C57-5129-A9AB03FB521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25/11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0E446A2-EC00-5121-65A8-D2E6383C9429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Four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4B6B2D9-8058-524E-5C43-DC43B951870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2F6FF7BE-9348-C135-30C8-B54603E67A7E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E2B7DD2-75B0-7AED-56D7-D14001A5A6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59FF37-0C87-5276-290F-E7FF1DEBE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8BC7FB1-FA48-0361-09A8-A057D15C2AE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DA89B4-38C3-DCB5-C77B-D6ABCE2DA0E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D6B90DA-0EEB-EDFE-719F-C2ED29497B75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49283" y="1958938"/>
            <a:ext cx="75613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Search for hurricane names on Google.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5A26D43-2D3B-278E-FE63-A856542BF293}"/>
              </a:ext>
            </a:extLst>
          </p:cNvPr>
          <p:cNvSpPr/>
          <p:nvPr/>
        </p:nvSpPr>
        <p:spPr>
          <a:xfrm>
            <a:off x="2589117" y="5013051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4DFA2187-AAC1-F873-5E1F-2AEE25F377F1}"/>
              </a:ext>
            </a:extLst>
          </p:cNvPr>
          <p:cNvSpPr/>
          <p:nvPr/>
        </p:nvSpPr>
        <p:spPr>
          <a:xfrm>
            <a:off x="10240606" y="6112964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D22FD0-3258-CD40-1221-ED25860F5837}"/>
              </a:ext>
            </a:extLst>
          </p:cNvPr>
          <p:cNvGrpSpPr/>
          <p:nvPr/>
        </p:nvGrpSpPr>
        <p:grpSpPr>
          <a:xfrm>
            <a:off x="10485504" y="1139059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3E194DC-5553-AD16-E5BB-8F6D9DEA44F4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8C58203D-75E5-279B-634D-4F833937E0F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3088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25/11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971506" y="6087486"/>
            <a:ext cx="1817918" cy="649827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7E38B8-50AE-B8CE-079F-A175CD65706E}"/>
              </a:ext>
            </a:extLst>
          </p:cNvPr>
          <p:cNvSpPr/>
          <p:nvPr/>
        </p:nvSpPr>
        <p:spPr>
          <a:xfrm>
            <a:off x="3226981" y="1877145"/>
            <a:ext cx="839890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 you think it is possible to witness hurricanes in Jordan, if yes how would you act?</a:t>
            </a:r>
          </a:p>
        </p:txBody>
      </p:sp>
      <p:pic>
        <p:nvPicPr>
          <p:cNvPr id="6" name="Picture 2" descr="Pin page">
            <a:extLst>
              <a:ext uri="{FF2B5EF4-FFF2-40B4-BE49-F238E27FC236}">
                <a16:creationId xmlns:a16="http://schemas.microsoft.com/office/drawing/2014/main" id="{51070719-5A89-9080-27B1-71E5BA10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86" y="3910227"/>
            <a:ext cx="2567640" cy="285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9137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25/11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290662" y="107154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782;p64">
            <a:extLst>
              <a:ext uri="{FF2B5EF4-FFF2-40B4-BE49-F238E27FC236}">
                <a16:creationId xmlns:a16="http://schemas.microsoft.com/office/drawing/2014/main" id="{17B52453-C0CB-521B-B57B-173C116BA383}"/>
              </a:ext>
            </a:extLst>
          </p:cNvPr>
          <p:cNvSpPr/>
          <p:nvPr/>
        </p:nvSpPr>
        <p:spPr>
          <a:xfrm>
            <a:off x="2895467" y="1866568"/>
            <a:ext cx="8880310" cy="3973565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0038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endParaRPr kumimoji="0" lang="en" sz="2800" b="1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emergancy teams rescued the family: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False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boy is the narrator of the story: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4E01"/>
              </a:buClr>
              <a:buSzPts val="1600"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True</a:t>
            </a:r>
            <a:b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</a:b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False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FF4E01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2AFA6-AFAB-7FE7-AC89-3D714D540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709" y="4429704"/>
            <a:ext cx="1121086" cy="1663547"/>
          </a:xfrm>
          <a:prstGeom prst="rect">
            <a:avLst/>
          </a:prstGeom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835A261F-17D9-47BE-F5CA-0BAE6B8E4CF5}"/>
              </a:ext>
            </a:extLst>
          </p:cNvPr>
          <p:cNvSpPr/>
          <p:nvPr/>
        </p:nvSpPr>
        <p:spPr>
          <a:xfrm>
            <a:off x="646117" y="648109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9899" t="13187" r="18438" b="9468"/>
          <a:stretch/>
        </p:blipFill>
        <p:spPr>
          <a:xfrm>
            <a:off x="1550662" y="0"/>
            <a:ext cx="9719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2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920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Two / Reading: Three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Hurricane!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75E57-7223-C1FD-0179-6C0F04C0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64565D-2F0B-8004-C3E8-84854A05106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C3AB4E-DD05-A25C-27D5-DDA7624BB07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65A2C2-00AE-D725-FCF1-A7B8BBA0E425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AA7260D-D0E4-8275-69AF-56010D06007B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5F5466A-013C-181C-1A61-5D0BBD0719EB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8A97E48-A494-DE0B-6F76-6642717D5E5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D14B131E-7AB5-F37B-5B6E-DC742A34675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 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8DE74-A225-C7A0-675D-E4BFEA07EC9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37663BF-F628-E80E-6595-8577F1611B9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DC0DA7A-BFAE-3B02-0568-7CA35F947F6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25/11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E1CABE6-F76E-679C-CCA1-E390E45F3B91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 : </a:t>
            </a: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6A28885-8973-FEB2-5C7C-526F04A6BF1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 : 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F17C04F-2D24-283E-A5B3-73BED784094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 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AF647CC-D045-411F-596F-46E5AC8DD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B30196-8433-4D30-B19B-991FBC975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0427C4-1F07-E8F4-9B7E-9E33C66871BB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BB21B3-76FB-86FB-DA22-F5DD731B877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A1C7349-22AB-B1ED-6C59-B1D0420348B6}"/>
              </a:ext>
            </a:extLst>
          </p:cNvPr>
          <p:cNvSpPr/>
          <p:nvPr/>
        </p:nvSpPr>
        <p:spPr>
          <a:xfrm>
            <a:off x="667461" y="63742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C5BABA1-C5D2-AEA5-5363-8E8B15AC13A5}"/>
              </a:ext>
            </a:extLst>
          </p:cNvPr>
          <p:cNvSpPr/>
          <p:nvPr/>
        </p:nvSpPr>
        <p:spPr>
          <a:xfrm>
            <a:off x="646989" y="5887399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7D13BE5-57E6-B2E7-9FAA-50E02303D62F}"/>
              </a:ext>
            </a:extLst>
          </p:cNvPr>
          <p:cNvSpPr/>
          <p:nvPr/>
        </p:nvSpPr>
        <p:spPr>
          <a:xfrm>
            <a:off x="2680239" y="644026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DE0BF9-4418-4D0C-2648-F242F5C6A7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787" t="26271" r="12833" b="12741"/>
          <a:stretch/>
        </p:blipFill>
        <p:spPr>
          <a:xfrm>
            <a:off x="3376799" y="1054850"/>
            <a:ext cx="8815201" cy="5757760"/>
          </a:xfrm>
          <a:prstGeom prst="rect">
            <a:avLst/>
          </a:prstGeom>
        </p:spPr>
      </p:pic>
      <p:pic>
        <p:nvPicPr>
          <p:cNvPr id="4" name="Picture 2" descr="closed-sign-clip-art-t7RzXl-clipart-458×330 | Silverdale Gun Club">
            <a:extLst>
              <a:ext uri="{FF2B5EF4-FFF2-40B4-BE49-F238E27FC236}">
                <a16:creationId xmlns:a16="http://schemas.microsoft.com/office/drawing/2014/main" id="{0BDC4037-C3DF-4545-C0AC-63C684C74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0967">
            <a:off x="4275294" y="1383223"/>
            <a:ext cx="2592597" cy="17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2093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3"/>
          <p:cNvSpPr txBox="1">
            <a:spLocks noGrp="1"/>
          </p:cNvSpPr>
          <p:nvPr>
            <p:ph type="title"/>
          </p:nvPr>
        </p:nvSpPr>
        <p:spPr>
          <a:xfrm>
            <a:off x="2486800" y="5052132"/>
            <a:ext cx="7218400" cy="166669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66" dirty="0"/>
              <a:t>The End</a:t>
            </a:r>
            <a:endParaRPr sz="10666" dirty="0"/>
          </a:p>
        </p:txBody>
      </p:sp>
      <p:grpSp>
        <p:nvGrpSpPr>
          <p:cNvPr id="1163" name="Google Shape;1163;p33"/>
          <p:cNvGrpSpPr/>
          <p:nvPr/>
        </p:nvGrpSpPr>
        <p:grpSpPr>
          <a:xfrm>
            <a:off x="11157809" y="5901241"/>
            <a:ext cx="776116" cy="817591"/>
            <a:chOff x="8368356" y="4425930"/>
            <a:chExt cx="582087" cy="613193"/>
          </a:xfrm>
        </p:grpSpPr>
        <p:sp>
          <p:nvSpPr>
            <p:cNvPr id="1164" name="Google Shape;1164;p33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3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3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3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3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3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3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3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3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3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3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5" name="Google Shape;1175;p33"/>
          <p:cNvSpPr/>
          <p:nvPr/>
        </p:nvSpPr>
        <p:spPr>
          <a:xfrm>
            <a:off x="11864753" y="6621251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76" name="Google Shape;1176;p33"/>
          <p:cNvSpPr/>
          <p:nvPr/>
        </p:nvSpPr>
        <p:spPr>
          <a:xfrm>
            <a:off x="11337769" y="6602885"/>
            <a:ext cx="57292" cy="5729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25/11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918763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05799" y="1765919"/>
            <a:ext cx="9187631" cy="398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GA Battouta Regular" pitchFamily="2" charset="-78"/>
              </a:rPr>
              <a:t>Identify the Genre of the text in hand</a:t>
            </a:r>
          </a:p>
          <a:p>
            <a:pPr algn="l">
              <a:lnSpc>
                <a:spcPct val="150000"/>
              </a:lnSpc>
            </a:pP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25/11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72940" y="111620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979" y="5949056"/>
            <a:ext cx="1858037" cy="78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02131-9FAB-44A9-BC1D-0CE1938F2203}"/>
              </a:ext>
            </a:extLst>
          </p:cNvPr>
          <p:cNvSpPr txBox="1"/>
          <p:nvPr/>
        </p:nvSpPr>
        <p:spPr>
          <a:xfrm>
            <a:off x="3953180" y="1094071"/>
            <a:ext cx="56778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soil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value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iron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bottom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quite</a:t>
            </a:r>
            <a:endParaRPr lang="en-US" sz="6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611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 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25/11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559308" y="2440753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example of a fictional genre: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Short story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Informational text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6CE6CA-28D6-BABF-4FEE-E1EDBA59D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020" y="4961994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26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DADE-5D56-5DC3-87CF-51612F72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ACC446E-6256-657C-A9C0-B03920F7F2B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60E8F0-FB3C-DC00-34F6-844958BBA21A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251EBAA-BF68-6BA2-8259-0BC23819C4A1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38C80E6-314E-B53D-9CF7-4E71321E671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1343BE1-B5BC-6552-0AC1-6D25F14C9856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DBC08A-E952-8187-81C3-AA344C6B569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51498642-2DCA-6060-DEB4-425EB7E1AC60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403F112-425C-2BE5-8714-C311974F5E3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18D73E-FD82-B3E2-0FB7-5689A870867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51061B48-3F67-F176-6F93-1EC9B7D80B33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25/11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ED96C7B-ED73-0E6F-7B82-65BB79A53E7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4672D93-AE16-D1EA-586E-3F8B62D3E01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8842B1F-4EBA-847E-E34D-69C0D90B350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56A91A-CDFE-71D6-6AD7-874D1E95FA45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7DA485-DE5E-002E-4CEC-B3994C661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A12082C-560C-6EC8-68DF-3B02D7664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FA82BE1-776D-15AC-BFE4-73309832D78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34755FA-641F-4E94-E4E8-9363319BF4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19E70B9-974D-593D-1E14-1FAE5FF50541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753369B-F0CE-8018-43F4-9C0C337ACE1E}"/>
              </a:ext>
            </a:extLst>
          </p:cNvPr>
          <p:cNvSpPr/>
          <p:nvPr/>
        </p:nvSpPr>
        <p:spPr>
          <a:xfrm>
            <a:off x="2614816" y="2488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7F2B2-EDEA-FE28-39C5-056105AC1447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22FC99C-C0E2-79A4-F761-CC5E6FE1A124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48D9C95-6C2D-BEAD-63E8-08CB8570053D}"/>
              </a:ext>
            </a:extLst>
          </p:cNvPr>
          <p:cNvSpPr/>
          <p:nvPr/>
        </p:nvSpPr>
        <p:spPr>
          <a:xfrm>
            <a:off x="3499191" y="1260540"/>
            <a:ext cx="5836915" cy="1575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example of a fictional genre: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3664AF0-5F05-7966-2693-E1D195DEB10E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Short story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839E6D7-3B46-6192-FD2F-A30564C31AFB}"/>
              </a:ext>
            </a:extLst>
          </p:cNvPr>
          <p:cNvSpPr/>
          <p:nvPr/>
        </p:nvSpPr>
        <p:spPr>
          <a:xfrm>
            <a:off x="3693871" y="4113874"/>
            <a:ext cx="2706929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Informational text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3CA8AB2-5263-5EE0-9F84-1CF996A95074}"/>
              </a:ext>
            </a:extLst>
          </p:cNvPr>
          <p:cNvSpPr/>
          <p:nvPr/>
        </p:nvSpPr>
        <p:spPr>
          <a:xfrm>
            <a:off x="2641196" y="4090895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474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 </a:t>
            </a: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25/11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612604" y="2496800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606C4D9-414E-8121-9609-16DCC6B4B8E1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One of the following is an element of a short story: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is real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693871" y="4113874"/>
            <a:ext cx="5043612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</a:t>
            </a:r>
            <a:r>
              <a:rPr lang="en-GB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deals with one subject or theme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A7BD5BD-1F26-4F7D-8975-0B4B42837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73" y="2994568"/>
            <a:ext cx="2027572" cy="2027572"/>
          </a:xfrm>
          <a:prstGeom prst="rect">
            <a:avLst/>
          </a:prstGeom>
        </p:spPr>
      </p:pic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5EC2BE1C-5255-577B-516F-A3ED1CC3DC1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A1E3E-118C-580C-5DAE-6663DD4B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6940" y="4916096"/>
            <a:ext cx="1121086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068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3E947-E731-0B87-F366-F41437A4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2BBB968-41CC-A7D9-287B-69FD553D6B5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77C27AD-571A-F6A7-775D-3B871EC641AE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BC12819-F0C4-96F3-4807-5B3C613B6F97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6323018-26C9-E0EC-C365-6224F1A2FDCF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A16A4B9-2D17-36C3-1373-B0C4507EF2F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0B86FD-7758-B1F9-9314-014E2D81D92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F50D8FB-01D6-779D-BC03-62B9319BFC0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 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2C9BBA2-63BE-CBE2-6DED-0563540A1426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DDB0FBC-E8F8-A610-6A85-1E40134025AE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D997CB59-0321-9DB1-597C-0B35B556299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2</a:t>
            </a:r>
            <a:r>
              <a:rPr lang="en-US" sz="24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/11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1DA3099-2D49-808E-64AE-F1D52CC454AA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7E7E294F-5429-0FDB-CE15-453FE4AB8613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Unit:2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F876B69-D39F-AFF2-4855-12388D2F9C83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B26243-D4F6-F933-678D-6BC53691DFEB}"/>
              </a:ext>
            </a:extLst>
          </p:cNvPr>
          <p:cNvSpPr/>
          <p:nvPr/>
        </p:nvSpPr>
        <p:spPr>
          <a:xfrm>
            <a:off x="2805799" y="1120984"/>
            <a:ext cx="938620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44E6FA-72E3-8103-250B-43A5B1F13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A60B5443-FE5D-A910-DB62-EE0B48AB3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2BDB2AC-15FF-A82C-64F5-24853541843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81CFD8C-84AF-009E-7B5C-31847A5442D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97B7D4B-85F3-9178-858B-54F9871234AB}"/>
              </a:ext>
            </a:extLst>
          </p:cNvPr>
          <p:cNvSpPr/>
          <p:nvPr/>
        </p:nvSpPr>
        <p:spPr>
          <a:xfrm>
            <a:off x="674285" y="629575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1F3071C-347B-C67D-BF44-303615A97AF5}"/>
              </a:ext>
            </a:extLst>
          </p:cNvPr>
          <p:cNvSpPr/>
          <p:nvPr/>
        </p:nvSpPr>
        <p:spPr>
          <a:xfrm>
            <a:off x="2610395" y="2478086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23F159-1C61-2DF4-5206-DF5AA2B3CF94}"/>
              </a:ext>
            </a:extLst>
          </p:cNvPr>
          <p:cNvSpPr txBox="1"/>
          <p:nvPr/>
        </p:nvSpPr>
        <p:spPr>
          <a:xfrm>
            <a:off x="3840480" y="27437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6602152-B9F0-3804-893D-4201FA342269}"/>
              </a:ext>
            </a:extLst>
          </p:cNvPr>
          <p:cNvSpPr/>
          <p:nvPr/>
        </p:nvSpPr>
        <p:spPr>
          <a:xfrm>
            <a:off x="660636" y="5869610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9B41F07-EAF6-F7CD-5C2E-BB163AF52453}"/>
              </a:ext>
            </a:extLst>
          </p:cNvPr>
          <p:cNvSpPr/>
          <p:nvPr/>
        </p:nvSpPr>
        <p:spPr>
          <a:xfrm>
            <a:off x="3482342" y="1418667"/>
            <a:ext cx="5836915" cy="1279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One of the following is an element of a short story: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B4004C-3398-FC1D-E0BF-D51E6D5ED543}"/>
              </a:ext>
            </a:extLst>
          </p:cNvPr>
          <p:cNvSpPr/>
          <p:nvPr/>
        </p:nvSpPr>
        <p:spPr>
          <a:xfrm>
            <a:off x="3733014" y="3113100"/>
            <a:ext cx="2667786" cy="733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 is real</a:t>
            </a: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83AA839B-AB40-0C11-82C4-C9B1F0AD748A}"/>
              </a:ext>
            </a:extLst>
          </p:cNvPr>
          <p:cNvSpPr/>
          <p:nvPr/>
        </p:nvSpPr>
        <p:spPr>
          <a:xfrm>
            <a:off x="10252937" y="612492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IRS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E0F2D17-E6FA-C5BE-D998-FB59DB859E59}"/>
              </a:ext>
            </a:extLst>
          </p:cNvPr>
          <p:cNvSpPr/>
          <p:nvPr/>
        </p:nvSpPr>
        <p:spPr>
          <a:xfrm>
            <a:off x="2633516" y="4081488"/>
            <a:ext cx="520277" cy="1866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A7C841-6650-0B3C-11A3-AF208418FB9D}"/>
              </a:ext>
            </a:extLst>
          </p:cNvPr>
          <p:cNvSpPr/>
          <p:nvPr/>
        </p:nvSpPr>
        <p:spPr>
          <a:xfrm>
            <a:off x="3709350" y="4363080"/>
            <a:ext cx="5043612" cy="7330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It </a:t>
            </a:r>
            <a:r>
              <a:rPr lang="en-GB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deals with one subject or theme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1435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25/11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2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9225429" cy="5671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68036" y="1072381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43" y="6284394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52C67-05F0-F45C-4164-50BFDB83EF85}"/>
              </a:ext>
            </a:extLst>
          </p:cNvPr>
          <p:cNvSpPr txBox="1"/>
          <p:nvPr/>
        </p:nvSpPr>
        <p:spPr>
          <a:xfrm>
            <a:off x="2819446" y="1129022"/>
            <a:ext cx="507941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raft (noun):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27C5C4-D074-C665-65B7-450963FC2CB1}"/>
              </a:ext>
            </a:extLst>
          </p:cNvPr>
          <p:cNvSpPr txBox="1"/>
          <p:nvPr/>
        </p:nvSpPr>
        <p:spPr>
          <a:xfrm>
            <a:off x="2819446" y="1912200"/>
            <a:ext cx="932161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 inflatable rubber / floating 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C9FB6-6A10-426E-5A98-79805511D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09" y="3235639"/>
            <a:ext cx="7924386" cy="355008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685133" y="2993718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9F136A-52D7-43AB-92F8-00182DD7C4ED}"/>
</file>

<file path=customXml/itemProps2.xml><?xml version="1.0" encoding="utf-8"?>
<ds:datastoreItem xmlns:ds="http://schemas.openxmlformats.org/officeDocument/2006/customXml" ds:itemID="{461A0FBF-76DA-4706-BE0F-043B1C7CC24C}"/>
</file>

<file path=customXml/itemProps3.xml><?xml version="1.0" encoding="utf-8"?>
<ds:datastoreItem xmlns:ds="http://schemas.openxmlformats.org/officeDocument/2006/customXml" ds:itemID="{CECEB3A4-A229-4AE2-B533-78D208E61FE2}"/>
</file>

<file path=docProps/app.xml><?xml version="1.0" encoding="utf-8"?>
<Properties xmlns="http://schemas.openxmlformats.org/officeDocument/2006/extended-properties" xmlns:vt="http://schemas.openxmlformats.org/officeDocument/2006/docPropsVTypes">
  <TotalTime>6397</TotalTime>
  <Words>1085</Words>
  <Application>Microsoft Office PowerPoint</Application>
  <PresentationFormat>Widescreen</PresentationFormat>
  <Paragraphs>355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Adobe Arabic</vt:lpstr>
      <vt:lpstr>Arial</vt:lpstr>
      <vt:lpstr>Bahianita</vt:lpstr>
      <vt:lpstr>Berlin Sans FB Demi</vt:lpstr>
      <vt:lpstr>Calibri</vt:lpstr>
      <vt:lpstr>Calibri Light</vt:lpstr>
      <vt:lpstr>Comic Sans MS</vt:lpstr>
      <vt:lpstr>Didact Gothic</vt:lpstr>
      <vt:lpstr>HelveticaNeueLT Arabic 45 Light</vt:lpstr>
      <vt:lpstr>HelveticaNeueLT Arabic 55 Roman</vt:lpstr>
      <vt:lpstr>Wingdings</vt:lpstr>
      <vt:lpstr>Office Theme</vt:lpstr>
      <vt:lpstr>1_Office Theme</vt:lpstr>
      <vt:lpstr>Chill Summer Beach Minitheme for Marketing by Slidesgo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218</cp:revision>
  <dcterms:created xsi:type="dcterms:W3CDTF">2019-06-13T08:00:41Z</dcterms:created>
  <dcterms:modified xsi:type="dcterms:W3CDTF">2024-11-22T10:45:33Z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</Properties>
</file>