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301" r:id="rId3"/>
    <p:sldId id="312" r:id="rId4"/>
    <p:sldId id="302" r:id="rId5"/>
    <p:sldId id="303" r:id="rId6"/>
    <p:sldId id="304" r:id="rId7"/>
    <p:sldId id="305" r:id="rId8"/>
    <p:sldId id="306" r:id="rId9"/>
    <p:sldId id="309" r:id="rId10"/>
    <p:sldId id="259" r:id="rId11"/>
    <p:sldId id="260" r:id="rId12"/>
    <p:sldId id="308" r:id="rId13"/>
    <p:sldId id="310" r:id="rId14"/>
    <p:sldId id="263" r:id="rId15"/>
    <p:sldId id="264" r:id="rId16"/>
    <p:sldId id="311" r:id="rId17"/>
  </p:sldIdLst>
  <p:sldSz cx="9144000" cy="5143500" type="screen16x9"/>
  <p:notesSz cx="6858000" cy="9144000"/>
  <p:embeddedFontLst>
    <p:embeddedFont>
      <p:font typeface="Balsamiq Sans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Josefin Sans" pitchFamily="2" charset="0"/>
      <p:regular r:id="rId27"/>
      <p:bold r:id="rId28"/>
      <p:italic r:id="rId29"/>
      <p:boldItalic r:id="rId30"/>
    </p:embeddedFont>
    <p:embeddedFont>
      <p:font typeface="Manrope Medium" panose="020B0604020202020204" charset="0"/>
      <p:regular r:id="rId31"/>
      <p:bold r:id="rId32"/>
    </p:embeddedFont>
    <p:embeddedFont>
      <p:font typeface="Patrick Hand" panose="00000500000000000000" pitchFamily="2" charset="0"/>
      <p:regular r:id="rId33"/>
    </p:embeddedFont>
    <p:embeddedFont>
      <p:font typeface="Patrick Hand SC" panose="00000500000000000000" pitchFamily="2" charset="0"/>
      <p:regular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EF51D-CEBD-5E61-B9D1-B1A5B5F8F00C}" v="17" dt="2025-09-22T06:16:50.275"/>
  </p1510:revLst>
</p1510:revInfo>
</file>

<file path=ppt/tableStyles.xml><?xml version="1.0" encoding="utf-8"?>
<a:tblStyleLst xmlns:a="http://schemas.openxmlformats.org/drawingml/2006/main" def="{281B6728-BD24-4102-A9C2-6290D5E47DBF}">
  <a:tblStyle styleId="{281B6728-BD24-4102-A9C2-6290D5E47D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ed Hamideh" userId="S::waed4765@islamic-ec.edu.jo::33cd9c23-d42d-45f3-85ef-61119a930d36" providerId="AD" clId="Web-{3B8EF51D-CEBD-5E61-B9D1-B1A5B5F8F00C}"/>
    <pc:docChg chg="modSld">
      <pc:chgData name="Waed Hamideh" userId="S::waed4765@islamic-ec.edu.jo::33cd9c23-d42d-45f3-85ef-61119a930d36" providerId="AD" clId="Web-{3B8EF51D-CEBD-5E61-B9D1-B1A5B5F8F00C}" dt="2025-09-22T06:16:49.290" v="11" actId="20577"/>
      <pc:docMkLst>
        <pc:docMk/>
      </pc:docMkLst>
      <pc:sldChg chg="modSp">
        <pc:chgData name="Waed Hamideh" userId="S::waed4765@islamic-ec.edu.jo::33cd9c23-d42d-45f3-85ef-61119a930d36" providerId="AD" clId="Web-{3B8EF51D-CEBD-5E61-B9D1-B1A5B5F8F00C}" dt="2025-09-22T06:16:49.290" v="11" actId="20577"/>
        <pc:sldMkLst>
          <pc:docMk/>
          <pc:sldMk cId="3605189908" sldId="310"/>
        </pc:sldMkLst>
        <pc:spChg chg="mod">
          <ac:chgData name="Waed Hamideh" userId="S::waed4765@islamic-ec.edu.jo::33cd9c23-d42d-45f3-85ef-61119a930d36" providerId="AD" clId="Web-{3B8EF51D-CEBD-5E61-B9D1-B1A5B5F8F00C}" dt="2025-09-22T06:16:47.196" v="9" actId="20577"/>
          <ac:spMkLst>
            <pc:docMk/>
            <pc:sldMk cId="3605189908" sldId="310"/>
            <ac:spMk id="555" creationId="{00000000-0000-0000-0000-000000000000}"/>
          </ac:spMkLst>
        </pc:spChg>
        <pc:spChg chg="mod">
          <ac:chgData name="Waed Hamideh" userId="S::waed4765@islamic-ec.edu.jo::33cd9c23-d42d-45f3-85ef-61119a930d36" providerId="AD" clId="Web-{3B8EF51D-CEBD-5E61-B9D1-B1A5B5F8F00C}" dt="2025-09-22T06:16:49.290" v="11" actId="20577"/>
          <ac:spMkLst>
            <pc:docMk/>
            <pc:sldMk cId="3605189908" sldId="310"/>
            <ac:spMk id="556" creationId="{00000000-0000-0000-0000-000000000000}"/>
          </ac:spMkLst>
        </pc:spChg>
        <pc:spChg chg="mod">
          <ac:chgData name="Waed Hamideh" userId="S::waed4765@islamic-ec.edu.jo::33cd9c23-d42d-45f3-85ef-61119a930d36" providerId="AD" clId="Web-{3B8EF51D-CEBD-5E61-B9D1-B1A5B5F8F00C}" dt="2025-09-22T06:16:40.071" v="8" actId="20577"/>
          <ac:spMkLst>
            <pc:docMk/>
            <pc:sldMk cId="3605189908" sldId="310"/>
            <ac:spMk id="557" creationId="{00000000-0000-0000-0000-000000000000}"/>
          </ac:spMkLst>
        </pc:spChg>
        <pc:spChg chg="mod">
          <ac:chgData name="Waed Hamideh" userId="S::waed4765@islamic-ec.edu.jo::33cd9c23-d42d-45f3-85ef-61119a930d36" providerId="AD" clId="Web-{3B8EF51D-CEBD-5E61-B9D1-B1A5B5F8F00C}" dt="2025-09-22T06:16:32.321" v="4" actId="20577"/>
          <ac:spMkLst>
            <pc:docMk/>
            <pc:sldMk cId="3605189908" sldId="310"/>
            <ac:spMk id="5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56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06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17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2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70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1620bf7751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1620bf7751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41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26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665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85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9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5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96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45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18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47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95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4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722">
            <a:off x="180251" y="4142712"/>
            <a:ext cx="1195926" cy="208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650" y="4398250"/>
            <a:ext cx="1430950" cy="16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0699" y="-171450"/>
            <a:ext cx="1852701" cy="173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67239" y="-141253"/>
            <a:ext cx="1427651" cy="202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1009" y="4435176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479726" y="2758600"/>
            <a:ext cx="1273669" cy="16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494900" y="768006"/>
            <a:ext cx="6154200" cy="25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48700" y="3464944"/>
            <a:ext cx="434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3541">
            <a:off x="-961765" y="1607614"/>
            <a:ext cx="1925401" cy="202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4500">
            <a:off x="8018373" y="3185573"/>
            <a:ext cx="1436573" cy="250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295754" flipH="1">
            <a:off x="8130516" y="1267308"/>
            <a:ext cx="1393059" cy="238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44770" y="3789026"/>
            <a:ext cx="1655936" cy="24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63899" y="2936650"/>
            <a:ext cx="1273669" cy="16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5729" y="4079476"/>
            <a:ext cx="681892" cy="12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878" y="1007076"/>
            <a:ext cx="1375395" cy="129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8919" y="2888776"/>
            <a:ext cx="859662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099" flipH="1">
            <a:off x="-417451" y="961985"/>
            <a:ext cx="975850" cy="14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10433">
            <a:off x="-330050" y="3751150"/>
            <a:ext cx="1444871" cy="186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974" y="4680301"/>
            <a:ext cx="739603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4881" y="4680301"/>
            <a:ext cx="87053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0612">
            <a:off x="2207258" y="-1037251"/>
            <a:ext cx="1302539" cy="12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29901" flipH="1">
            <a:off x="5338024" y="-811352"/>
            <a:ext cx="975850" cy="1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492139">
            <a:off x="-422676" y="3382350"/>
            <a:ext cx="1535600" cy="16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4499">
            <a:off x="8343632" y="3138950"/>
            <a:ext cx="1087342" cy="18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1024">
            <a:off x="-307754" y="907951"/>
            <a:ext cx="911311" cy="15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90795">
            <a:off x="8256537" y="-149871"/>
            <a:ext cx="1348826" cy="24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3206" y="4523751"/>
            <a:ext cx="87053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4102331" y="4467626"/>
            <a:ext cx="870538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459685">
            <a:off x="7269155" y="4467625"/>
            <a:ext cx="870540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3939675" y="-540348"/>
            <a:ext cx="739603" cy="12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47841" y="3699101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8209" y="4041076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094221" y="4490101"/>
            <a:ext cx="189760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73646" y="4604101"/>
            <a:ext cx="189760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44456">
            <a:off x="7984979" y="-153237"/>
            <a:ext cx="1364099" cy="204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737" y="4642675"/>
            <a:ext cx="1584524" cy="14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8807">
            <a:off x="-598105" y="1484824"/>
            <a:ext cx="1631825" cy="21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79667">
            <a:off x="8410928" y="1992975"/>
            <a:ext cx="1631827" cy="1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30610">
            <a:off x="1173063" y="-480735"/>
            <a:ext cx="1766474" cy="165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5729" y="4079476"/>
            <a:ext cx="681892" cy="12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928" y="1049176"/>
            <a:ext cx="1375395" cy="129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794" y="2888776"/>
            <a:ext cx="859662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9099" flipH="1">
            <a:off x="-262751" y="1003248"/>
            <a:ext cx="975850" cy="14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10433">
            <a:off x="-253850" y="3751150"/>
            <a:ext cx="1444871" cy="186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974" y="4265526"/>
            <a:ext cx="739603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4881" y="4265526"/>
            <a:ext cx="87053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0612">
            <a:off x="2508533" y="-849976"/>
            <a:ext cx="1302539" cy="122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29901" flipH="1">
            <a:off x="5232174" y="-811352"/>
            <a:ext cx="975850" cy="1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2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3100" y="2471600"/>
            <a:ext cx="44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251375" y="1421475"/>
            <a:ext cx="1364100" cy="1016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713100" y="3300525"/>
            <a:ext cx="44406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65328" y="355288"/>
            <a:ext cx="1364100" cy="204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24" y="3938225"/>
            <a:ext cx="1584524" cy="14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8807">
            <a:off x="-347143" y="81337"/>
            <a:ext cx="1631825" cy="21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1877" y="3965012"/>
            <a:ext cx="1631826" cy="187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30608">
            <a:off x="4235652" y="-398263"/>
            <a:ext cx="1584522" cy="14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986373" y="2471375"/>
            <a:ext cx="2731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426120" y="2471375"/>
            <a:ext cx="27315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426120" y="2152750"/>
            <a:ext cx="27315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4986380" y="2152750"/>
            <a:ext cx="27315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alsamiq Sans"/>
              <a:buNone/>
              <a:defRPr sz="2000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26409">
            <a:off x="3770833" y="4282697"/>
            <a:ext cx="1315856" cy="150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13745">
            <a:off x="4159024" y="-983136"/>
            <a:ext cx="1237132" cy="16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4850" y="3946975"/>
            <a:ext cx="1190274" cy="176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6325" y="2184276"/>
            <a:ext cx="1125852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38">
            <a:off x="1737048" y="4352050"/>
            <a:ext cx="739604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337219">
            <a:off x="202973" y="-499525"/>
            <a:ext cx="739604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156979" flipH="1">
            <a:off x="8562049" y="-586713"/>
            <a:ext cx="975849" cy="146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897697">
            <a:off x="-491442" y="1534735"/>
            <a:ext cx="1315855" cy="150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5" y="3553675"/>
            <a:ext cx="1023010" cy="17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8001">
            <a:off x="6014986" y="4739525"/>
            <a:ext cx="739604" cy="12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720000" y="1886675"/>
            <a:ext cx="3928800" cy="19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720000" y="1310125"/>
            <a:ext cx="392880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>
            <a:spLocks noGrp="1"/>
          </p:cNvSpPr>
          <p:nvPr>
            <p:ph type="pic" idx="2"/>
          </p:nvPr>
        </p:nvSpPr>
        <p:spPr>
          <a:xfrm>
            <a:off x="4813200" y="854250"/>
            <a:ext cx="3617700" cy="3435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70" name="Google Shape;7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708" y="4064026"/>
            <a:ext cx="1879984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0150" y="3516312"/>
            <a:ext cx="1240150" cy="18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500" y="4410250"/>
            <a:ext cx="1430950" cy="16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0584" y="4410251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851532">
            <a:off x="1554907" y="-678929"/>
            <a:ext cx="1302540" cy="122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93280">
            <a:off x="8360949" y="-205449"/>
            <a:ext cx="739603" cy="12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78" name="Google Shape;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26409">
            <a:off x="8357708" y="3825510"/>
            <a:ext cx="1315856" cy="150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00683">
            <a:off x="8462074" y="142925"/>
            <a:ext cx="1237132" cy="16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05000" y="33725"/>
            <a:ext cx="1190274" cy="176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7088" y="4096201"/>
            <a:ext cx="1125852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38">
            <a:off x="1888748" y="4599250"/>
            <a:ext cx="739604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019869">
            <a:off x="6431973" y="4532525"/>
            <a:ext cx="739604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156979" flipH="1">
            <a:off x="3004999" y="-811350"/>
            <a:ext cx="975849" cy="14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492139">
            <a:off x="-422676" y="3382350"/>
            <a:ext cx="1535600" cy="16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4499">
            <a:off x="8343632" y="3138950"/>
            <a:ext cx="1087342" cy="18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1024">
            <a:off x="-307754" y="907951"/>
            <a:ext cx="911311" cy="15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90795">
            <a:off x="8256537" y="-149871"/>
            <a:ext cx="1348826" cy="24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3206" y="4523751"/>
            <a:ext cx="87053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4102331" y="4467626"/>
            <a:ext cx="870538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459685">
            <a:off x="7269155" y="4467625"/>
            <a:ext cx="870540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3939675" y="-540348"/>
            <a:ext cx="739603" cy="12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2402400" y="1667750"/>
            <a:ext cx="43392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2402400" y="2978625"/>
            <a:ext cx="4339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26409">
            <a:off x="7926158" y="3734960"/>
            <a:ext cx="1315856" cy="150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31946">
            <a:off x="8082675" y="783675"/>
            <a:ext cx="1237131" cy="16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7275" y="155875"/>
            <a:ext cx="1190274" cy="176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0238" y="4055476"/>
            <a:ext cx="1125852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38">
            <a:off x="2051598" y="4151425"/>
            <a:ext cx="739604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019869">
            <a:off x="6220273" y="4253100"/>
            <a:ext cx="739604" cy="129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156979" flipH="1">
            <a:off x="3843674" y="-705500"/>
            <a:ext cx="975849" cy="14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83600" y="2948463"/>
            <a:ext cx="45474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83600" y="1704838"/>
            <a:ext cx="4547400" cy="12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3" name="Google Shape;13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44456">
            <a:off x="8183904" y="208713"/>
            <a:ext cx="1364099" cy="204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563" y="3893575"/>
            <a:ext cx="1584524" cy="14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8807">
            <a:off x="-102805" y="16187"/>
            <a:ext cx="1631825" cy="21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177" y="4222312"/>
            <a:ext cx="1631826" cy="187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89294">
            <a:off x="3624063" y="-416886"/>
            <a:ext cx="1766476" cy="165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2584" y="4358613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040571" y="4067601"/>
            <a:ext cx="1897608" cy="12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6" r:id="rId10"/>
    <p:sldLayoutId id="2147483668" r:id="rId11"/>
    <p:sldLayoutId id="2147483669" r:id="rId12"/>
    <p:sldLayoutId id="2147483670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606559/adult-esl/simple-present-affirm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-605708" y="-209068"/>
            <a:ext cx="9749708" cy="4669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-US" sz="2800" dirty="0"/>
            </a:br>
            <a:r>
              <a:rPr lang="en-US" sz="3600" dirty="0">
                <a:solidFill>
                  <a:schemeClr val="tx2"/>
                </a:solidFill>
              </a:rPr>
              <a:t>Present simple/ Regular verbs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Negative/ interrogative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Unit 1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157" y="1256257"/>
            <a:ext cx="1590326" cy="7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65940" flipH="1">
            <a:off x="6770026" y="3325036"/>
            <a:ext cx="1590310" cy="7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00;p39"/>
          <p:cNvSpPr txBox="1">
            <a:spLocks/>
          </p:cNvSpPr>
          <p:nvPr/>
        </p:nvSpPr>
        <p:spPr>
          <a:xfrm>
            <a:off x="381689" y="290955"/>
            <a:ext cx="8223793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Josefin Sans"/>
                <a:sym typeface="Josefin Sans"/>
              </a:rPr>
              <a:t>GRADE 4                                                                            40 minutes 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sym typeface="Josefin Sans"/>
              </a:rPr>
              <a:t>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579536" y="501400"/>
            <a:ext cx="44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Interrogative</a:t>
            </a:r>
            <a:br>
              <a:rPr lang="en" dirty="0"/>
            </a:br>
            <a:endParaRPr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subTitle" idx="1"/>
          </p:nvPr>
        </p:nvSpPr>
        <p:spPr>
          <a:xfrm>
            <a:off x="713100" y="3300525"/>
            <a:ext cx="44406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748" y="1343200"/>
            <a:ext cx="2955574" cy="403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976" y="509237"/>
            <a:ext cx="2386424" cy="240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084" y="4350476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22221" y="4604101"/>
            <a:ext cx="1897608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03986"/>
            <a:ext cx="9144000" cy="56785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>
            <a:spLocks noGrp="1"/>
          </p:cNvSpPr>
          <p:nvPr>
            <p:ph type="title"/>
          </p:nvPr>
        </p:nvSpPr>
        <p:spPr>
          <a:xfrm>
            <a:off x="606175" y="75029"/>
            <a:ext cx="5614571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Formative assessment</a:t>
            </a:r>
            <a:endParaRPr dirty="0"/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195426" y="854250"/>
            <a:ext cx="6328664" cy="4289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/>
              <a:t>Fill in the </a:t>
            </a:r>
            <a:r>
              <a:rPr lang="en-US" sz="2000" b="1" u="sng" dirty="0" err="1"/>
              <a:t>balnks</a:t>
            </a:r>
            <a:r>
              <a:rPr lang="en-US" sz="2000" b="1" u="sng" dirty="0"/>
              <a:t> : (Do/ Does</a:t>
            </a:r>
            <a:r>
              <a:rPr lang="en-US" b="1" u="sng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1- _________ they shout in the classroom?</a:t>
            </a:r>
          </a:p>
          <a:p>
            <a:pPr marL="0" lvl="0" indent="0">
              <a:buNone/>
            </a:pPr>
            <a:r>
              <a:rPr lang="en-US" sz="1800" b="1" dirty="0"/>
              <a:t>2- _________ you like pizza?</a:t>
            </a:r>
          </a:p>
          <a:p>
            <a:pPr marL="0" lvl="0" indent="0">
              <a:buNone/>
            </a:pPr>
            <a:r>
              <a:rPr lang="en-US" sz="1800" b="1" dirty="0"/>
              <a:t>3- _________ she study English?</a:t>
            </a:r>
          </a:p>
          <a:p>
            <a:pPr marL="0" lvl="0" indent="0">
              <a:buNone/>
            </a:pPr>
            <a:r>
              <a:rPr lang="en-US" sz="1800" b="1" dirty="0"/>
              <a:t>4- _________ Laila do her homework?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         ( 2 minutes)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80" y="3698697"/>
            <a:ext cx="2496620" cy="1444803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" b="455"/>
          <a:stretch>
            <a:fillRect/>
          </a:stretch>
        </p:blipFill>
        <p:spPr>
          <a:xfrm>
            <a:off x="4828480" y="-400692"/>
            <a:ext cx="5226050" cy="3435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 txBox="1">
            <a:spLocks noGrp="1"/>
          </p:cNvSpPr>
          <p:nvPr>
            <p:ph type="title"/>
          </p:nvPr>
        </p:nvSpPr>
        <p:spPr>
          <a:xfrm>
            <a:off x="606175" y="75029"/>
            <a:ext cx="5614571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feedback</a:t>
            </a:r>
            <a:endParaRPr dirty="0"/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195426" y="854250"/>
            <a:ext cx="6328664" cy="4289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/>
              <a:t>Fill in the </a:t>
            </a:r>
            <a:r>
              <a:rPr lang="en-US" sz="2000" b="1" u="sng" dirty="0" err="1"/>
              <a:t>balnks</a:t>
            </a:r>
            <a:r>
              <a:rPr lang="en-US" sz="2000" b="1" u="sng" dirty="0"/>
              <a:t> : (Do/ Does</a:t>
            </a:r>
            <a:r>
              <a:rPr lang="en-US" b="1" u="sng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1- _____Do____ they shout in the classroom?</a:t>
            </a:r>
          </a:p>
          <a:p>
            <a:pPr marL="0" lvl="0" indent="0">
              <a:buNone/>
            </a:pPr>
            <a:r>
              <a:rPr lang="en-US" sz="1800" b="1" dirty="0"/>
              <a:t>2- _____Do____ you like pizza?</a:t>
            </a:r>
          </a:p>
          <a:p>
            <a:pPr marL="0" lvl="0" indent="0">
              <a:buNone/>
            </a:pPr>
            <a:r>
              <a:rPr lang="en-US" sz="1800" b="1" dirty="0"/>
              <a:t>3- _____Does____ she study English?</a:t>
            </a:r>
          </a:p>
          <a:p>
            <a:pPr marL="0" lvl="0" indent="0">
              <a:buNone/>
            </a:pPr>
            <a:r>
              <a:rPr lang="en-US" sz="1800" b="1" dirty="0"/>
              <a:t>4- ____Does_____ Laila do her homework?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         ( 2 minutes)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80" y="3698697"/>
            <a:ext cx="2496620" cy="1444803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" b="455"/>
          <a:stretch>
            <a:fillRect/>
          </a:stretch>
        </p:blipFill>
        <p:spPr>
          <a:xfrm>
            <a:off x="4828480" y="-400692"/>
            <a:ext cx="5226050" cy="3435350"/>
          </a:xfrm>
        </p:spPr>
      </p:pic>
    </p:spTree>
    <p:extLst>
      <p:ext uri="{BB962C8B-B14F-4D97-AF65-F5344CB8AC3E}">
        <p14:creationId xmlns:p14="http://schemas.microsoft.com/office/powerpoint/2010/main" val="105654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Differentiation/ 5 minutes</a:t>
            </a:r>
            <a:endParaRPr dirty="0"/>
          </a:p>
        </p:txBody>
      </p:sp>
      <p:sp>
        <p:nvSpPr>
          <p:cNvPr id="547" name="Google Shape;547;p42"/>
          <p:cNvSpPr txBox="1"/>
          <p:nvPr/>
        </p:nvSpPr>
        <p:spPr>
          <a:xfrm>
            <a:off x="720000" y="3351600"/>
            <a:ext cx="219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48" name="Google Shape;548;p42"/>
          <p:cNvSpPr txBox="1"/>
          <p:nvPr/>
        </p:nvSpPr>
        <p:spPr>
          <a:xfrm>
            <a:off x="719975" y="3641525"/>
            <a:ext cx="21900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549" name="Google Shape;549;p42"/>
          <p:cNvSpPr txBox="1"/>
          <p:nvPr/>
        </p:nvSpPr>
        <p:spPr>
          <a:xfrm>
            <a:off x="720000" y="1933050"/>
            <a:ext cx="219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0" name="Google Shape;550;p42"/>
          <p:cNvSpPr txBox="1"/>
          <p:nvPr/>
        </p:nvSpPr>
        <p:spPr>
          <a:xfrm>
            <a:off x="194768" y="1570524"/>
            <a:ext cx="2745538" cy="151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600" b="1" dirty="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551" name="Google Shape;551;p42"/>
          <p:cNvSpPr txBox="1"/>
          <p:nvPr/>
        </p:nvSpPr>
        <p:spPr>
          <a:xfrm>
            <a:off x="6234026" y="3351600"/>
            <a:ext cx="219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sz="2000" dirty="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2" name="Google Shape;552;p42"/>
          <p:cNvSpPr txBox="1"/>
          <p:nvPr/>
        </p:nvSpPr>
        <p:spPr>
          <a:xfrm>
            <a:off x="6152750" y="3408298"/>
            <a:ext cx="2909974" cy="188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600" b="1" dirty="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6234026" y="1933050"/>
            <a:ext cx="2190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4" name="Google Shape;554;p42"/>
          <p:cNvSpPr txBox="1"/>
          <p:nvPr/>
        </p:nvSpPr>
        <p:spPr>
          <a:xfrm>
            <a:off x="6152750" y="1288778"/>
            <a:ext cx="2550404" cy="182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555" name="Google Shape;555;p42"/>
          <p:cNvSpPr/>
          <p:nvPr/>
        </p:nvSpPr>
        <p:spPr>
          <a:xfrm>
            <a:off x="2991275" y="2228025"/>
            <a:ext cx="819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rPr>
              <a:t>03</a:t>
            </a:r>
            <a:endParaRPr sz="3000" dirty="0">
              <a:solidFill>
                <a:schemeClr val="l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6" name="Google Shape;556;p42"/>
          <p:cNvSpPr/>
          <p:nvPr/>
        </p:nvSpPr>
        <p:spPr>
          <a:xfrm>
            <a:off x="2991275" y="3647577"/>
            <a:ext cx="819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rPr>
              <a:t>02</a:t>
            </a:r>
            <a:endParaRPr sz="3000" dirty="0">
              <a:solidFill>
                <a:schemeClr val="l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7" name="Google Shape;557;p42"/>
          <p:cNvSpPr/>
          <p:nvPr/>
        </p:nvSpPr>
        <p:spPr>
          <a:xfrm>
            <a:off x="5333450" y="2228025"/>
            <a:ext cx="819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rPr>
              <a:t>04</a:t>
            </a:r>
            <a:endParaRPr sz="3000" dirty="0">
              <a:solidFill>
                <a:schemeClr val="l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58" name="Google Shape;558;p42"/>
          <p:cNvSpPr/>
          <p:nvPr/>
        </p:nvSpPr>
        <p:spPr>
          <a:xfrm>
            <a:off x="5333450" y="3647577"/>
            <a:ext cx="8193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rPr>
              <a:t>01</a:t>
            </a:r>
            <a:endParaRPr sz="3000" dirty="0">
              <a:solidFill>
                <a:schemeClr val="l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cxnSp>
        <p:nvCxnSpPr>
          <p:cNvPr id="559" name="Google Shape;559;p42"/>
          <p:cNvCxnSpPr>
            <a:endCxn id="555" idx="3"/>
          </p:cNvCxnSpPr>
          <p:nvPr/>
        </p:nvCxnSpPr>
        <p:spPr>
          <a:xfrm flipH="1">
            <a:off x="3810650" y="1643225"/>
            <a:ext cx="258900" cy="8712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42"/>
          <p:cNvCxnSpPr>
            <a:endCxn id="556" idx="3"/>
          </p:cNvCxnSpPr>
          <p:nvPr/>
        </p:nvCxnSpPr>
        <p:spPr>
          <a:xfrm flipH="1">
            <a:off x="3810650" y="1643225"/>
            <a:ext cx="258900" cy="22908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42"/>
          <p:cNvCxnSpPr>
            <a:endCxn id="557" idx="1"/>
          </p:cNvCxnSpPr>
          <p:nvPr/>
        </p:nvCxnSpPr>
        <p:spPr>
          <a:xfrm>
            <a:off x="5074550" y="1643225"/>
            <a:ext cx="258900" cy="87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42"/>
          <p:cNvCxnSpPr>
            <a:endCxn id="558" idx="1"/>
          </p:cNvCxnSpPr>
          <p:nvPr/>
        </p:nvCxnSpPr>
        <p:spPr>
          <a:xfrm>
            <a:off x="5074550" y="1643225"/>
            <a:ext cx="258900" cy="2290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0" y="1435112"/>
            <a:ext cx="2897232" cy="163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-Write two sentences using (don’t/ doesn’t)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1-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2-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4853" y="1220734"/>
            <a:ext cx="2929147" cy="184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-Fill in the blank : (don’t/ doesn’t)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1- They _____ play tennis.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2- Ali and </a:t>
            </a:r>
            <a:r>
              <a:rPr lang="en-US" b="1" dirty="0" err="1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Mais</a:t>
            </a: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 ____ like chocolate.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4852" y="3352676"/>
            <a:ext cx="2929148" cy="1735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-Circle the correct answer: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(Do/ Does)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1-_____ Ahmad take care of his brother?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2- ______ they have their lunch?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40739"/>
            <a:ext cx="2940307" cy="1686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-Change the sentence into negative: 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-Sally studies English everyday.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60518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565080" y="1479545"/>
            <a:ext cx="7664520" cy="2404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 dirty="0"/>
              <a:t>Open your booklet page 9 and solve the questions.</a:t>
            </a:r>
            <a:endParaRPr sz="2800" dirty="0"/>
          </a:p>
        </p:txBody>
      </p:sp>
      <p:sp>
        <p:nvSpPr>
          <p:cNvPr id="373" name="Google Shape;373;p35"/>
          <p:cNvSpPr txBox="1">
            <a:spLocks noGrp="1"/>
          </p:cNvSpPr>
          <p:nvPr>
            <p:ph type="subTitle" idx="1"/>
          </p:nvPr>
        </p:nvSpPr>
        <p:spPr>
          <a:xfrm>
            <a:off x="1423418" y="277401"/>
            <a:ext cx="7566470" cy="8254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Summative assessment/          3 minutes</a:t>
            </a:r>
            <a:endParaRPr sz="2800" b="1" dirty="0"/>
          </a:p>
        </p:txBody>
      </p:sp>
      <p:pic>
        <p:nvPicPr>
          <p:cNvPr id="374" name="Google Shape;3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25" y="2157150"/>
            <a:ext cx="2359950" cy="16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thinking/ 30 seconds</a:t>
            </a:r>
            <a:endParaRPr dirty="0"/>
          </a:p>
        </p:txBody>
      </p:sp>
      <p:sp>
        <p:nvSpPr>
          <p:cNvPr id="381" name="Google Shape;381;p36"/>
          <p:cNvSpPr txBox="1">
            <a:spLocks noGrp="1"/>
          </p:cNvSpPr>
          <p:nvPr>
            <p:ph type="subTitle" idx="1"/>
          </p:nvPr>
        </p:nvSpPr>
        <p:spPr>
          <a:xfrm>
            <a:off x="513708" y="1112100"/>
            <a:ext cx="8085762" cy="3316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Think of a reason why don’t we wear summer clothes in winter.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(use simple present tense)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Buzz in</a:t>
            </a:r>
            <a:endParaRPr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Closure   /2 minutes</a:t>
            </a:r>
            <a:endParaRPr dirty="0"/>
          </a:p>
        </p:txBody>
      </p:sp>
      <p:sp>
        <p:nvSpPr>
          <p:cNvPr id="381" name="Google Shape;381;p36"/>
          <p:cNvSpPr txBox="1">
            <a:spLocks noGrp="1"/>
          </p:cNvSpPr>
          <p:nvPr>
            <p:ph type="subTitle" idx="1"/>
          </p:nvPr>
        </p:nvSpPr>
        <p:spPr>
          <a:xfrm>
            <a:off x="513708" y="1112100"/>
            <a:ext cx="8085762" cy="3316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- Look at the photo and form a sentence from what did you learn.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Random pick</a:t>
            </a:r>
            <a:endParaRPr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8" y="1583259"/>
            <a:ext cx="6328881" cy="35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0" y="102742"/>
            <a:ext cx="8071078" cy="4489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AutoNum type="arabicPeriod"/>
            </a:pPr>
            <a:r>
              <a:rPr lang="en-US" sz="5400" dirty="0"/>
              <a:t>Identify the present simple tense </a:t>
            </a:r>
            <a:br>
              <a:rPr lang="en-US" sz="5400" dirty="0"/>
            </a:br>
            <a:r>
              <a:rPr lang="en-US" sz="5400" dirty="0"/>
              <a:t>(affirmative/ negative/ Question).</a:t>
            </a:r>
            <a:br>
              <a:rPr lang="en-US" sz="5400" dirty="0"/>
            </a:br>
            <a:r>
              <a:rPr lang="en-US" sz="5400" dirty="0"/>
              <a:t>Identify subject – verb agreement.  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solidFill>
                  <a:schemeClr val="tx2"/>
                </a:solidFill>
              </a:rPr>
              <a:t>Outcomes</a:t>
            </a:r>
            <a:br>
              <a:rPr lang="en-US" sz="5400" dirty="0"/>
            </a:br>
            <a:r>
              <a:rPr lang="en-US" sz="2400" dirty="0"/>
              <a:t>1-</a:t>
            </a:r>
            <a: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Identify the present simple tense </a:t>
            </a:r>
            <a:b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(negative/ Question).</a:t>
            </a:r>
            <a:b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b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2-Form negative sentences / Questions using</a:t>
            </a:r>
            <a:b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>present simple tense.</a:t>
            </a:r>
            <a:br>
              <a:rPr lang="en-US" sz="24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br>
              <a:rPr lang="en-US" sz="2400" dirty="0"/>
            </a:br>
            <a:endParaRPr sz="5500" dirty="0"/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557" y="869858"/>
            <a:ext cx="1590326" cy="77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1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709874" y="767624"/>
            <a:ext cx="8124637" cy="3649167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34013" y="180296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Warm up/ Let’s play</a:t>
            </a:r>
            <a:endParaRPr sz="2000"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026068" y="918921"/>
            <a:ext cx="772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Gothic century"/>
              </a:rPr>
              <a:t>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273" y="967581"/>
            <a:ext cx="7153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u="sng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u="sng" baseline="-25000" dirty="0">
                <a:solidFill>
                  <a:schemeClr val="accent3">
                    <a:lumMod val="75000"/>
                  </a:schemeClr>
                </a:solidFill>
              </a:rPr>
            </a:br>
            <a:endParaRPr lang="ar-JO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4503" y="2310140"/>
            <a:ext cx="5773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https://wordwall.net/resource/25606559/adult-esl/simple-present-affirmative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4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205484" y="-147148"/>
            <a:ext cx="8589195" cy="4308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u="sng" dirty="0"/>
              <a:t>Warm up</a:t>
            </a:r>
            <a:br>
              <a:rPr lang="en-US" sz="2400" u="sng" dirty="0"/>
            </a:br>
            <a:r>
              <a:rPr lang="en-US" sz="2400" u="sng" dirty="0"/>
              <a:t>Listen to the song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https://www.youtube.com/watch?v=_oEAdz3MAj0</a:t>
            </a:r>
            <a:endParaRPr sz="2400" dirty="0"/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835" y="624123"/>
            <a:ext cx="2955574" cy="403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5474" y="509237"/>
            <a:ext cx="366926" cy="14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084" y="4350476"/>
            <a:ext cx="1897631" cy="12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22221" y="4604101"/>
            <a:ext cx="1897608" cy="129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80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425650" y="-102742"/>
            <a:ext cx="8071078" cy="4669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                                                        </a:t>
            </a:r>
            <a:endParaRPr sz="2800" dirty="0"/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157" y="1256257"/>
            <a:ext cx="1590326" cy="7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65940" flipH="1">
            <a:off x="6770026" y="3325036"/>
            <a:ext cx="1590310" cy="7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00;p39"/>
          <p:cNvSpPr txBox="1">
            <a:spLocks/>
          </p:cNvSpPr>
          <p:nvPr/>
        </p:nvSpPr>
        <p:spPr>
          <a:xfrm>
            <a:off x="6633634" y="3492584"/>
            <a:ext cx="16851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sym typeface="Josefi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5627"/>
            <a:ext cx="8460041" cy="41139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Pre- assessment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Fill in the spaces with the correct form of the verb using the present simple:</a:t>
            </a: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1.They( play) ……………………… football every weekend.</a:t>
            </a: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1. Play            2. plays</a:t>
            </a:r>
          </a:p>
          <a:p>
            <a:endParaRPr lang="en-US" sz="3200" b="1" baseline="-25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2.Samer (live) ………………………</a:t>
            </a: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here</a:t>
            </a: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3200" b="1" baseline="-25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3200" b="1" u="sng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1. Live                2. lives</a:t>
            </a:r>
            <a:endParaRPr lang="ar-JO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b="1">
                <a:latin typeface="Comic Sans MS" panose="030F0702030302020204" pitchFamily="66" charset="0"/>
              </a:rPr>
              <a:t>                                          </a:t>
            </a:r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IRS/ 2min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057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425650" y="-102742"/>
            <a:ext cx="8071078" cy="4669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                                                        </a:t>
            </a:r>
            <a:endParaRPr sz="2800" dirty="0"/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157" y="1256257"/>
            <a:ext cx="1590326" cy="7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65940" flipH="1">
            <a:off x="6770026" y="3325036"/>
            <a:ext cx="1590310" cy="7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00;p39"/>
          <p:cNvSpPr txBox="1">
            <a:spLocks/>
          </p:cNvSpPr>
          <p:nvPr/>
        </p:nvSpPr>
        <p:spPr>
          <a:xfrm>
            <a:off x="445190" y="0"/>
            <a:ext cx="7119991" cy="30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u="sng" dirty="0">
                <a:solidFill>
                  <a:schemeClr val="tx2"/>
                </a:solidFill>
              </a:rPr>
              <a:t>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u="sng" dirty="0">
                <a:solidFill>
                  <a:schemeClr val="tx2"/>
                </a:solidFill>
              </a:rPr>
              <a:t>To form negative statements with regular verbs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u="sng" dirty="0">
                <a:solidFill>
                  <a:schemeClr val="tx2"/>
                </a:solidFill>
              </a:rPr>
              <a:t>We use don’t and doesn’t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lang="en-US" u="sng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lang="en-US" u="sng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7" b="19148"/>
          <a:stretch/>
        </p:blipFill>
        <p:spPr>
          <a:xfrm>
            <a:off x="318499" y="1151712"/>
            <a:ext cx="8445357" cy="30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425650" y="-102742"/>
            <a:ext cx="8071078" cy="4669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                                                        </a:t>
            </a:r>
            <a:endParaRPr sz="2800" dirty="0"/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157" y="1256257"/>
            <a:ext cx="1590326" cy="77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65940" flipH="1">
            <a:off x="6770026" y="3325036"/>
            <a:ext cx="1590310" cy="7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00;p39"/>
          <p:cNvSpPr txBox="1">
            <a:spLocks/>
          </p:cNvSpPr>
          <p:nvPr/>
        </p:nvSpPr>
        <p:spPr>
          <a:xfrm>
            <a:off x="-258458" y="1366056"/>
            <a:ext cx="9248346" cy="18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lang="en-US" u="sng" dirty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lang="en-US" u="sng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</a:rPr>
              <a:t>Ex: Laila doesn’t clean her bedroom.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</a:rPr>
              <a:t>He doesn’t do his homework.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747"/>
              </a:buClr>
              <a:buSzPts val="2800"/>
              <a:buFont typeface="Raleway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</a:rPr>
              <a:t>The cat doesn’t walk well.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2" y="487932"/>
            <a:ext cx="8907694" cy="154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GB" sz="2400" b="1" dirty="0">
                <a:solidFill>
                  <a:schemeClr val="tx1"/>
                </a:solidFill>
                <a:latin typeface="Patrick Hand SC"/>
                <a:sym typeface="Patrick Hand SC"/>
              </a:rPr>
              <a:t>He</a:t>
            </a:r>
          </a:p>
          <a:p>
            <a:r>
              <a:rPr lang="en-GB" sz="2400" b="1" dirty="0">
                <a:solidFill>
                  <a:schemeClr val="tx1"/>
                </a:solidFill>
                <a:latin typeface="Patrick Hand SC"/>
                <a:sym typeface="Patrick Hand SC"/>
              </a:rPr>
              <a:t>She                           + doesn’t    + infinitive verb</a:t>
            </a:r>
          </a:p>
          <a:p>
            <a:r>
              <a:rPr lang="en-GB" sz="2400" b="1" dirty="0">
                <a:solidFill>
                  <a:schemeClr val="tx1"/>
                </a:solidFill>
                <a:latin typeface="Patrick Hand SC"/>
                <a:sym typeface="Patrick Hand SC"/>
              </a:rPr>
              <a:t>It</a:t>
            </a:r>
          </a:p>
          <a:p>
            <a:r>
              <a:rPr lang="en-GB" sz="2400" b="1" dirty="0">
                <a:solidFill>
                  <a:schemeClr val="tx1"/>
                </a:solidFill>
                <a:latin typeface="Patrick Hand SC"/>
                <a:sym typeface="Patrick Hand SC"/>
              </a:rPr>
              <a:t>Singular nouns</a:t>
            </a:r>
            <a:endParaRPr lang="ar-J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26609" y="989450"/>
            <a:ext cx="9017391" cy="3990513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499" y="120378"/>
            <a:ext cx="6875747" cy="6534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Formative assessment         (3 minutes)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199" y="1515599"/>
            <a:ext cx="6955127" cy="2246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51692" y="2263728"/>
            <a:ext cx="8291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92680" y="4302939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485058"/>
              </a:buClr>
              <a:buSzPts val="2000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Patrick Hand"/>
                <a:sym typeface="Patrick Hand"/>
              </a:rPr>
              <a:t>Random pick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626"/>
          <a:stretch/>
        </p:blipFill>
        <p:spPr>
          <a:xfrm>
            <a:off x="0" y="989450"/>
            <a:ext cx="9235251" cy="3151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87" y="3225736"/>
            <a:ext cx="3200677" cy="17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26609" y="989450"/>
            <a:ext cx="9017391" cy="3990513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499" y="120378"/>
            <a:ext cx="6875747" cy="653458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Feedback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1264199" y="1515599"/>
            <a:ext cx="6955127" cy="2246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3970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51692" y="2263728"/>
            <a:ext cx="8291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44446"/>
          <a:stretch/>
        </p:blipFill>
        <p:spPr>
          <a:xfrm>
            <a:off x="0" y="989451"/>
            <a:ext cx="9235251" cy="3161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1264199" y="2754873"/>
            <a:ext cx="7028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don’t</a:t>
            </a:r>
            <a:endParaRPr lang="ar-JO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2248" y="3089215"/>
            <a:ext cx="9695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doesn’t</a:t>
            </a:r>
            <a:endParaRPr lang="ar-JO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5258" y="3425663"/>
            <a:ext cx="10866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doesn’t</a:t>
            </a:r>
            <a:endParaRPr lang="ar-JO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70277" y="3775393"/>
            <a:ext cx="9695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doesn’t</a:t>
            </a:r>
            <a:endParaRPr lang="ar-JO" sz="1600" b="1" dirty="0"/>
          </a:p>
        </p:txBody>
      </p:sp>
    </p:spTree>
    <p:extLst>
      <p:ext uri="{BB962C8B-B14F-4D97-AF65-F5344CB8AC3E}">
        <p14:creationId xmlns:p14="http://schemas.microsoft.com/office/powerpoint/2010/main" val="58569750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Activities for Elementary: Homophones by Slidesgo">
  <a:themeElements>
    <a:clrScheme name="Simple Light">
      <a:dk1>
        <a:srgbClr val="14332D"/>
      </a:dk1>
      <a:lt1>
        <a:srgbClr val="EDFFFF"/>
      </a:lt1>
      <a:dk2>
        <a:srgbClr val="006B53"/>
      </a:dk2>
      <a:lt2>
        <a:srgbClr val="418C46"/>
      </a:lt2>
      <a:accent1>
        <a:srgbClr val="91CEC0"/>
      </a:accent1>
      <a:accent2>
        <a:srgbClr val="72B74E"/>
      </a:accent2>
      <a:accent3>
        <a:srgbClr val="EDCC83"/>
      </a:accent3>
      <a:accent4>
        <a:srgbClr val="9DDB7B"/>
      </a:accent4>
      <a:accent5>
        <a:srgbClr val="FFFFFF"/>
      </a:accent5>
      <a:accent6>
        <a:srgbClr val="FFFFFF"/>
      </a:accent6>
      <a:hlink>
        <a:srgbClr val="1433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386</Words>
  <Application>Microsoft Office PowerPoint</Application>
  <PresentationFormat>On-screen Show (16:9)</PresentationFormat>
  <Paragraphs>130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Language Arts Activities for Elementary: Homophones by Slidesgo</vt:lpstr>
      <vt:lpstr> Present simple/ Regular verbs Negative/ interrogative    Unit 1</vt:lpstr>
      <vt:lpstr>Identify the present simple tense  (affirmative/ negative/ Question). Identify subject – verb agreement.          Outcomes 1-Identify the present simple tense  (negative/ Question).  2-Form negative sentences / Questions using present simple tense.  </vt:lpstr>
      <vt:lpstr>PowerPoint Presentation</vt:lpstr>
      <vt:lpstr>Warm up Listen to the song  https://www.youtube.com/watch?v=_oEAdz3MAj0</vt:lpstr>
      <vt:lpstr>                                                                   </vt:lpstr>
      <vt:lpstr>                                                                     </vt:lpstr>
      <vt:lpstr>                                                                     </vt:lpstr>
      <vt:lpstr>PowerPoint Presentation</vt:lpstr>
      <vt:lpstr>PowerPoint Presentation</vt:lpstr>
      <vt:lpstr>Interrogative </vt:lpstr>
      <vt:lpstr>Formative assessment</vt:lpstr>
      <vt:lpstr>feedback</vt:lpstr>
      <vt:lpstr>Differentiation/ 5 minutes</vt:lpstr>
      <vt:lpstr>Open your booklet page 9 and solve the questions.</vt:lpstr>
      <vt:lpstr>Critical thinking/ 30 seconds</vt:lpstr>
      <vt:lpstr>Closure   /2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Lnguage Arts Activities for Elementary: Homophones</dc:title>
  <dc:creator>esraa hyasat</dc:creator>
  <cp:lastModifiedBy>HP</cp:lastModifiedBy>
  <cp:revision>35</cp:revision>
  <dcterms:modified xsi:type="dcterms:W3CDTF">2025-09-22T06:16:54Z</dcterms:modified>
</cp:coreProperties>
</file>