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gif" ContentType="image/gif"/>
  <Default Extension="mp4" ContentType="video/mp4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9" r:id="rId7"/>
    <p:sldId id="260" r:id="rId8"/>
    <p:sldId id="270" r:id="rId9"/>
    <p:sldId id="271" r:id="rId10"/>
    <p:sldId id="272" r:id="rId11"/>
    <p:sldId id="273" r:id="rId12"/>
    <p:sldId id="274" r:id="rId13"/>
    <p:sldId id="261" r:id="rId14"/>
    <p:sldId id="262" r:id="rId15"/>
    <p:sldId id="263" r:id="rId16"/>
    <p:sldId id="264" r:id="rId17"/>
    <p:sldId id="265" r:id="rId18"/>
    <p:sldId id="275" r:id="rId19"/>
    <p:sldId id="276" r:id="rId21"/>
    <p:sldId id="277" r:id="rId22"/>
    <p:sldId id="266" r:id="rId23"/>
    <p:sldId id="267" r:id="rId24"/>
  </p:sldIdLst>
  <p:sldSz cx="18288000" cy="10287000"/>
  <p:notesSz cx="6858000" cy="9144000"/>
  <p:embeddedFontLs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Calibri" panose="020F0502020204030204"/>
      <p:regular r:id="rId32"/>
      <p:bold r:id="rId33"/>
      <p:italic r:id="rId34"/>
      <p:boldItalic r:id="rId35"/>
    </p:embeddedFont>
    <p:embeddedFont>
      <p:font typeface="Comic Sans MS" panose="030F0702030302020204" charset="0"/>
      <p:regular r:id="rId36"/>
      <p:bold r:id="rId37"/>
      <p:italic r:id="rId38"/>
      <p:boldItalic r:id="rId39"/>
    </p:embeddedFont>
    <p:embeddedFont>
      <p:font typeface="Franklin Gothic Medium Cond" panose="020B0606030402020204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13.fntdata"/><Relationship Id="rId4" Type="http://schemas.openxmlformats.org/officeDocument/2006/relationships/slide" Target="slides/slide2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4187A-E99D-4631-83F8-CC11C835AB21}" type="slidenum">
              <a:rPr lang="en-IN" smtClean="0"/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/>
          <p:cNvSpPr/>
          <p:nvPr userDrawn="1"/>
        </p:nvSpPr>
        <p:spPr bwMode="auto">
          <a:xfrm>
            <a:off x="914402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5" dirty="0"/>
              <a:t> </a:t>
            </a:r>
            <a:endParaRPr lang="en-GB" sz="2025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718343"/>
            <a:ext cx="16440150" cy="1491459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914402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5" dirty="0"/>
              <a:t> </a:t>
            </a:r>
            <a:endParaRPr lang="en-GB" sz="2025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718343"/>
            <a:ext cx="16440150" cy="1491459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8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latin typeface="Twinkl" pitchFamily="50" charset="0"/>
              </a:rPr>
              <a:t> </a:t>
            </a:r>
            <a:endParaRPr lang="en-GB" sz="2025" dirty="0">
              <a:latin typeface="Twinkl" pitchFamily="50" charset="0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914402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5" dirty="0"/>
              <a:t> </a:t>
            </a:r>
            <a:endParaRPr lang="en-GB" sz="2025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718343"/>
            <a:ext cx="16440150" cy="1491459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/>
          <p:cNvSpPr/>
          <p:nvPr userDrawn="1"/>
        </p:nvSpPr>
        <p:spPr bwMode="auto">
          <a:xfrm>
            <a:off x="914402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5" dirty="0"/>
              <a:t> </a:t>
            </a:r>
            <a:endParaRPr lang="en-GB" sz="2025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718343"/>
            <a:ext cx="16440150" cy="1491459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game show backgroun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colorTemperature colorTemp="53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 flipH="1">
            <a:off x="0" y="0"/>
            <a:ext cx="12833159" cy="1028700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11" name="Freeform: Shape 10"/>
          <p:cNvSpPr/>
          <p:nvPr userDrawn="1"/>
        </p:nvSpPr>
        <p:spPr>
          <a:xfrm>
            <a:off x="877824" y="891540"/>
            <a:ext cx="11164824" cy="3785616"/>
          </a:xfrm>
          <a:custGeom>
            <a:avLst/>
            <a:gdLst>
              <a:gd name="connsiteX0" fmla="*/ 45720 w 7443216"/>
              <a:gd name="connsiteY0" fmla="*/ 749808 h 2523744"/>
              <a:gd name="connsiteX1" fmla="*/ 877824 w 7443216"/>
              <a:gd name="connsiteY1" fmla="*/ 73152 h 2523744"/>
              <a:gd name="connsiteX2" fmla="*/ 6510528 w 7443216"/>
              <a:gd name="connsiteY2" fmla="*/ 0 h 2523744"/>
              <a:gd name="connsiteX3" fmla="*/ 7196328 w 7443216"/>
              <a:gd name="connsiteY3" fmla="*/ 493776 h 2523744"/>
              <a:gd name="connsiteX4" fmla="*/ 7443216 w 7443216"/>
              <a:gd name="connsiteY4" fmla="*/ 1078992 h 2523744"/>
              <a:gd name="connsiteX5" fmla="*/ 7287768 w 7443216"/>
              <a:gd name="connsiteY5" fmla="*/ 1600200 h 2523744"/>
              <a:gd name="connsiteX6" fmla="*/ 7196328 w 7443216"/>
              <a:gd name="connsiteY6" fmla="*/ 2020824 h 2523744"/>
              <a:gd name="connsiteX7" fmla="*/ 6931152 w 7443216"/>
              <a:gd name="connsiteY7" fmla="*/ 2167128 h 2523744"/>
              <a:gd name="connsiteX8" fmla="*/ 6400800 w 7443216"/>
              <a:gd name="connsiteY8" fmla="*/ 2441448 h 2523744"/>
              <a:gd name="connsiteX9" fmla="*/ 832104 w 7443216"/>
              <a:gd name="connsiteY9" fmla="*/ 2523744 h 2523744"/>
              <a:gd name="connsiteX10" fmla="*/ 347472 w 7443216"/>
              <a:gd name="connsiteY10" fmla="*/ 2167128 h 2523744"/>
              <a:gd name="connsiteX11" fmla="*/ 0 w 7443216"/>
              <a:gd name="connsiteY11" fmla="*/ 1517904 h 2523744"/>
              <a:gd name="connsiteX12" fmla="*/ 18288 w 7443216"/>
              <a:gd name="connsiteY12" fmla="*/ 859536 h 25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43216" h="2523744">
                <a:moveTo>
                  <a:pt x="45720" y="749808"/>
                </a:moveTo>
                <a:lnTo>
                  <a:pt x="877824" y="73152"/>
                </a:lnTo>
                <a:lnTo>
                  <a:pt x="6510528" y="0"/>
                </a:lnTo>
                <a:lnTo>
                  <a:pt x="7196328" y="493776"/>
                </a:lnTo>
                <a:lnTo>
                  <a:pt x="7443216" y="1078992"/>
                </a:lnTo>
                <a:lnTo>
                  <a:pt x="7287768" y="1600200"/>
                </a:lnTo>
                <a:lnTo>
                  <a:pt x="7196328" y="2020824"/>
                </a:lnTo>
                <a:lnTo>
                  <a:pt x="6931152" y="2167128"/>
                </a:lnTo>
                <a:lnTo>
                  <a:pt x="6400800" y="2441448"/>
                </a:lnTo>
                <a:lnTo>
                  <a:pt x="832104" y="2523744"/>
                </a:lnTo>
                <a:lnTo>
                  <a:pt x="347472" y="2167128"/>
                </a:lnTo>
                <a:lnTo>
                  <a:pt x="0" y="1517904"/>
                </a:lnTo>
                <a:lnTo>
                  <a:pt x="18288" y="859536"/>
                </a:lnTo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10" name="Immagine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705" b="4832"/>
          <a:stretch>
            <a:fillRect/>
          </a:stretch>
        </p:blipFill>
        <p:spPr>
          <a:xfrm>
            <a:off x="0" y="-30576"/>
            <a:ext cx="12833159" cy="5518164"/>
          </a:xfrm>
          <a:prstGeom prst="rect">
            <a:avLst/>
          </a:prstGeom>
        </p:spPr>
      </p:pic>
      <p:pic>
        <p:nvPicPr>
          <p:cNvPr id="12" name="Immagine 31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598" y="9402749"/>
            <a:ext cx="4271367" cy="67626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CasellaDiTesto 66"/>
          <p:cNvSpPr txBox="1"/>
          <p:nvPr userDrawn="1"/>
        </p:nvSpPr>
        <p:spPr>
          <a:xfrm>
            <a:off x="13637532" y="9565806"/>
            <a:ext cx="3901141" cy="4603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haparral Pro Light" panose="02060403030505090203" pitchFamily="18" charset="0"/>
              </a:rPr>
              <a:t>Levels</a:t>
            </a:r>
            <a:endParaRPr lang="it-IT" sz="2400" b="1" dirty="0">
              <a:latin typeface="Chaparral Pro Light" panose="02060403030505090203" pitchFamily="18" charset="0"/>
            </a:endParaRPr>
          </a:p>
        </p:txBody>
      </p:sp>
      <p:sp>
        <p:nvSpPr>
          <p:cNvPr id="15" name="Rectangle: Rounded Corners 14"/>
          <p:cNvSpPr/>
          <p:nvPr userDrawn="1"/>
        </p:nvSpPr>
        <p:spPr>
          <a:xfrm>
            <a:off x="13499349" y="8679882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100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13499349" y="8170047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200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17" name="Rectangle: Rounded Corners 16"/>
          <p:cNvSpPr/>
          <p:nvPr userDrawn="1"/>
        </p:nvSpPr>
        <p:spPr>
          <a:xfrm>
            <a:off x="13499349" y="7561200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500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18" name="Rectangle: Rounded Corners 17"/>
          <p:cNvSpPr/>
          <p:nvPr userDrawn="1"/>
        </p:nvSpPr>
        <p:spPr>
          <a:xfrm>
            <a:off x="13499349" y="7051365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1,000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13499349" y="6543356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2,000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13499514" y="5938017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5,000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>
            <a:off x="13499514" y="5428182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10,000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2" name="Rectangle: Rounded Corners 21"/>
          <p:cNvSpPr/>
          <p:nvPr userDrawn="1"/>
        </p:nvSpPr>
        <p:spPr>
          <a:xfrm>
            <a:off x="13502888" y="4921085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25,000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3" name="Rectangle: Rounded Corners 22"/>
          <p:cNvSpPr/>
          <p:nvPr userDrawn="1"/>
        </p:nvSpPr>
        <p:spPr>
          <a:xfrm>
            <a:off x="13504505" y="3798978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100,000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4" name="Rectangle: Rounded Corners 23"/>
          <p:cNvSpPr/>
          <p:nvPr userDrawn="1"/>
        </p:nvSpPr>
        <p:spPr>
          <a:xfrm>
            <a:off x="13504505" y="3289143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250,000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13502721" y="2782046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500,000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13504505" y="4417839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50,000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7" name="Rectangle: Rounded Corners 26"/>
          <p:cNvSpPr/>
          <p:nvPr userDrawn="1"/>
        </p:nvSpPr>
        <p:spPr>
          <a:xfrm>
            <a:off x="13509432" y="2136717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600,000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>
          <a:xfrm>
            <a:off x="13509432" y="1626882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750,000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>
          <a:xfrm>
            <a:off x="13507649" y="1119785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1,000,000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pic>
        <p:nvPicPr>
          <p:cNvPr id="30" name="Immagine 3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06" y="146909"/>
            <a:ext cx="4473939" cy="697173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0" y="-20979"/>
            <a:ext cx="10096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pptvba.com</a:t>
            </a:r>
            <a:endParaRPr lang="en-IN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game show backgroun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colorTemperature colorTemp="53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 userDrawn="1"/>
        </p:nvGrpSpPr>
        <p:grpSpPr>
          <a:xfrm>
            <a:off x="393396" y="214352"/>
            <a:ext cx="17501207" cy="7525391"/>
            <a:chOff x="990600" y="2657501"/>
            <a:chExt cx="8555439" cy="3678776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1662901" y="3235017"/>
              <a:ext cx="7443216" cy="2523744"/>
            </a:xfrm>
            <a:custGeom>
              <a:avLst/>
              <a:gdLst>
                <a:gd name="connsiteX0" fmla="*/ 45720 w 7443216"/>
                <a:gd name="connsiteY0" fmla="*/ 749808 h 2523744"/>
                <a:gd name="connsiteX1" fmla="*/ 877824 w 7443216"/>
                <a:gd name="connsiteY1" fmla="*/ 73152 h 2523744"/>
                <a:gd name="connsiteX2" fmla="*/ 6510528 w 7443216"/>
                <a:gd name="connsiteY2" fmla="*/ 0 h 2523744"/>
                <a:gd name="connsiteX3" fmla="*/ 7196328 w 7443216"/>
                <a:gd name="connsiteY3" fmla="*/ 493776 h 2523744"/>
                <a:gd name="connsiteX4" fmla="*/ 7443216 w 7443216"/>
                <a:gd name="connsiteY4" fmla="*/ 1078992 h 2523744"/>
                <a:gd name="connsiteX5" fmla="*/ 7287768 w 7443216"/>
                <a:gd name="connsiteY5" fmla="*/ 1600200 h 2523744"/>
                <a:gd name="connsiteX6" fmla="*/ 7196328 w 7443216"/>
                <a:gd name="connsiteY6" fmla="*/ 2020824 h 2523744"/>
                <a:gd name="connsiteX7" fmla="*/ 6931152 w 7443216"/>
                <a:gd name="connsiteY7" fmla="*/ 2167128 h 2523744"/>
                <a:gd name="connsiteX8" fmla="*/ 6400800 w 7443216"/>
                <a:gd name="connsiteY8" fmla="*/ 2441448 h 2523744"/>
                <a:gd name="connsiteX9" fmla="*/ 832104 w 7443216"/>
                <a:gd name="connsiteY9" fmla="*/ 2523744 h 2523744"/>
                <a:gd name="connsiteX10" fmla="*/ 347472 w 7443216"/>
                <a:gd name="connsiteY10" fmla="*/ 2167128 h 2523744"/>
                <a:gd name="connsiteX11" fmla="*/ 0 w 7443216"/>
                <a:gd name="connsiteY11" fmla="*/ 1517904 h 2523744"/>
                <a:gd name="connsiteX12" fmla="*/ 18288 w 7443216"/>
                <a:gd name="connsiteY12" fmla="*/ 859536 h 25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43216" h="2523744">
                  <a:moveTo>
                    <a:pt x="45720" y="749808"/>
                  </a:moveTo>
                  <a:lnTo>
                    <a:pt x="877824" y="73152"/>
                  </a:lnTo>
                  <a:lnTo>
                    <a:pt x="6510528" y="0"/>
                  </a:lnTo>
                  <a:lnTo>
                    <a:pt x="7196328" y="493776"/>
                  </a:lnTo>
                  <a:lnTo>
                    <a:pt x="7443216" y="1078992"/>
                  </a:lnTo>
                  <a:lnTo>
                    <a:pt x="7287768" y="1600200"/>
                  </a:lnTo>
                  <a:lnTo>
                    <a:pt x="7196328" y="2020824"/>
                  </a:lnTo>
                  <a:lnTo>
                    <a:pt x="6931152" y="2167128"/>
                  </a:lnTo>
                  <a:lnTo>
                    <a:pt x="6400800" y="2441448"/>
                  </a:lnTo>
                  <a:lnTo>
                    <a:pt x="832104" y="2523744"/>
                  </a:lnTo>
                  <a:lnTo>
                    <a:pt x="347472" y="2167128"/>
                  </a:lnTo>
                  <a:lnTo>
                    <a:pt x="0" y="1517904"/>
                  </a:lnTo>
                  <a:lnTo>
                    <a:pt x="18288" y="859536"/>
                  </a:lnTo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700"/>
            </a:p>
          </p:txBody>
        </p:sp>
        <p:pic>
          <p:nvPicPr>
            <p:cNvPr id="10" name="Immagine 8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05" b="4832"/>
            <a:stretch>
              <a:fillRect/>
            </a:stretch>
          </p:blipFill>
          <p:spPr>
            <a:xfrm>
              <a:off x="990600" y="2657501"/>
              <a:ext cx="8555439" cy="367877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 userDrawn="1"/>
        </p:nvSpPr>
        <p:spPr>
          <a:xfrm>
            <a:off x="4875762" y="2461044"/>
            <a:ext cx="8509000" cy="2745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7250" dirty="0">
                <a:solidFill>
                  <a:schemeClr val="bg1"/>
                </a:solidFill>
                <a:latin typeface="Lobster 1.4" panose="02000506000000020003" pitchFamily="50" charset="0"/>
                <a:ea typeface="STXingkai" panose="02010800040101010101" pitchFamily="2" charset="-122"/>
              </a:rPr>
              <a:t>WINNER</a:t>
            </a:r>
            <a:endParaRPr lang="en-IN" sz="17250" dirty="0">
              <a:solidFill>
                <a:schemeClr val="bg1"/>
              </a:solidFill>
              <a:latin typeface="Lobster 1.4" panose="02000506000000020003" pitchFamily="50" charset="0"/>
              <a:ea typeface="STXingkai" panose="02010800040101010101" pitchFamily="2" charset="-122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037629" y="4950735"/>
            <a:ext cx="4206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1,000,000 $</a:t>
            </a:r>
            <a:endParaRPr lang="en-IN" sz="48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20979"/>
            <a:ext cx="10096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pptvba.com</a:t>
            </a:r>
            <a:endParaRPr lang="en-IN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1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3" Type="http://schemas.openxmlformats.org/officeDocument/2006/relationships/image" Target="../media/image17.png"/><Relationship Id="rId2" Type="http://schemas.openxmlformats.org/officeDocument/2006/relationships/image" Target="../media/image1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1.png"/><Relationship Id="rId3" Type="http://schemas.openxmlformats.org/officeDocument/2006/relationships/image" Target="../media/image2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7" Type="http://schemas.openxmlformats.org/officeDocument/2006/relationships/image" Target="../media/image53.png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Relationship Id="rId3" Type="http://schemas.openxmlformats.org/officeDocument/2006/relationships/image" Target="../media/image16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6" Type="http://schemas.openxmlformats.org/officeDocument/2006/relationships/image" Target="../media/image5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3" Type="http://schemas.openxmlformats.org/officeDocument/2006/relationships/image" Target="../media/image19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60.png"/><Relationship Id="rId2" Type="http://schemas.microsoft.com/office/2007/relationships/hdphoto" Target="../media/image59.wdp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3.xml"/><Relationship Id="rId6" Type="http://schemas.microsoft.com/office/2007/relationships/media" Target="../media/audio2.wav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61.png"/><Relationship Id="rId2" Type="http://schemas.microsoft.com/office/2007/relationships/media" Target="../media/media3.m4a"/><Relationship Id="rId1" Type="http://schemas.openxmlformats.org/officeDocument/2006/relationships/audio" Target="NULL" TargetMode="Externa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.xml"/><Relationship Id="rId4" Type="http://schemas.openxmlformats.org/officeDocument/2006/relationships/image" Target="../media/image61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53.png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Relationship Id="rId3" Type="http://schemas.openxmlformats.org/officeDocument/2006/relationships/image" Target="../media/image16.png"/><Relationship Id="rId2" Type="http://schemas.openxmlformats.org/officeDocument/2006/relationships/image" Target="../media/image1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7" Type="http://schemas.openxmlformats.org/officeDocument/2006/relationships/hyperlink" Target="https://www.bing.com/videos/riverview/relatedvideo?&amp;q=a+bou+doesn%27t+have+food+at+school+short+video&amp;&amp;mid=FE7963BB183272ED2271FE7963BB183272ED2271&amp;&amp;FORM=VRDGAR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0.png"/><Relationship Id="rId7" Type="http://schemas.openxmlformats.org/officeDocument/2006/relationships/image" Target="../media/image25.png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16.png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13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89025" y="-1023184"/>
            <a:ext cx="4740551" cy="4532632"/>
          </a:xfrm>
          <a:custGeom>
            <a:avLst/>
            <a:gdLst/>
            <a:ahLst/>
            <a:cxnLst/>
            <a:rect l="l" t="t" r="r" b="b"/>
            <a:pathLst>
              <a:path w="4740551" h="4532632">
                <a:moveTo>
                  <a:pt x="0" y="0"/>
                </a:moveTo>
                <a:lnTo>
                  <a:pt x="4740550" y="0"/>
                </a:lnTo>
                <a:lnTo>
                  <a:pt x="4740550" y="4532632"/>
                </a:lnTo>
                <a:lnTo>
                  <a:pt x="0" y="4532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7060245"/>
            <a:ext cx="4586383" cy="4536934"/>
          </a:xfrm>
          <a:custGeom>
            <a:avLst/>
            <a:gdLst/>
            <a:ahLst/>
            <a:cxnLst/>
            <a:rect l="l" t="t" r="r" b="b"/>
            <a:pathLst>
              <a:path w="4586383" h="4536934">
                <a:moveTo>
                  <a:pt x="0" y="0"/>
                </a:moveTo>
                <a:lnTo>
                  <a:pt x="4586383" y="0"/>
                </a:lnTo>
                <a:lnTo>
                  <a:pt x="4586383" y="4536934"/>
                </a:lnTo>
                <a:lnTo>
                  <a:pt x="0" y="4536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0176" y="7573922"/>
            <a:ext cx="6380725" cy="3801714"/>
          </a:xfrm>
          <a:custGeom>
            <a:avLst/>
            <a:gdLst/>
            <a:ahLst/>
            <a:cxnLst/>
            <a:rect l="l" t="t" r="r" b="b"/>
            <a:pathLst>
              <a:path w="6380725" h="3801714">
                <a:moveTo>
                  <a:pt x="0" y="0"/>
                </a:moveTo>
                <a:lnTo>
                  <a:pt x="6380724" y="0"/>
                </a:lnTo>
                <a:lnTo>
                  <a:pt x="6380724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54476" y="819150"/>
            <a:ext cx="3959415" cy="3122988"/>
          </a:xfrm>
          <a:custGeom>
            <a:avLst/>
            <a:gdLst/>
            <a:ahLst/>
            <a:cxnLst/>
            <a:rect l="l" t="t" r="r" b="b"/>
            <a:pathLst>
              <a:path w="3959415" h="3122988">
                <a:moveTo>
                  <a:pt x="0" y="0"/>
                </a:moveTo>
                <a:lnTo>
                  <a:pt x="3959414" y="0"/>
                </a:lnTo>
                <a:lnTo>
                  <a:pt x="3959414" y="3122988"/>
                </a:lnTo>
                <a:lnTo>
                  <a:pt x="0" y="3122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1754" y="4450081"/>
            <a:ext cx="2729896" cy="2610164"/>
          </a:xfrm>
          <a:custGeom>
            <a:avLst/>
            <a:gdLst/>
            <a:ahLst/>
            <a:cxnLst/>
            <a:rect l="l" t="t" r="r" b="b"/>
            <a:pathLst>
              <a:path w="2729896" h="2610164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71334" y="5143500"/>
            <a:ext cx="6833332" cy="4125624"/>
          </a:xfrm>
          <a:custGeom>
            <a:avLst/>
            <a:gdLst/>
            <a:ahLst/>
            <a:cxnLst/>
            <a:rect l="l" t="t" r="r" b="b"/>
            <a:pathLst>
              <a:path w="6833332" h="4125624">
                <a:moveTo>
                  <a:pt x="0" y="0"/>
                </a:moveTo>
                <a:lnTo>
                  <a:pt x="6833332" y="0"/>
                </a:lnTo>
                <a:lnTo>
                  <a:pt x="6833332" y="4125624"/>
                </a:lnTo>
                <a:lnTo>
                  <a:pt x="0" y="4125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31308">
            <a:off x="4446955" y="1682255"/>
            <a:ext cx="9178423" cy="262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50"/>
              </a:lnSpc>
            </a:pPr>
            <a:r>
              <a:rPr lang="en-US" sz="1655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Short</a:t>
            </a:r>
            <a:endParaRPr lang="en-US" sz="1655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10" name="TextBox 10"/>
          <p:cNvSpPr txBox="1"/>
          <p:nvPr/>
        </p:nvSpPr>
        <p:spPr>
          <a:xfrm rot="-331308">
            <a:off x="3810264" y="3973818"/>
            <a:ext cx="10960198" cy="262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50"/>
              </a:lnSpc>
            </a:pPr>
            <a:r>
              <a:rPr lang="en-US" sz="1655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Vowels</a:t>
            </a:r>
            <a:endParaRPr lang="en-US" sz="1655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3419475" y="1147764"/>
            <a:ext cx="114490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Find the word using the letters given.</a:t>
            </a:r>
            <a:endParaRPr lang="en-GB" altLang="en-US" sz="36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95713" y="2347913"/>
            <a:ext cx="5374482" cy="5098257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grpSp>
        <p:nvGrpSpPr>
          <p:cNvPr id="12292" name="Group 5"/>
          <p:cNvGrpSpPr/>
          <p:nvPr/>
        </p:nvGrpSpPr>
        <p:grpSpPr bwMode="auto">
          <a:xfrm>
            <a:off x="3795713" y="7446170"/>
            <a:ext cx="5374482" cy="1695450"/>
            <a:chOff x="291313" y="4936142"/>
            <a:chExt cx="3669738" cy="1223246"/>
          </a:xfrm>
        </p:grpSpPr>
        <p:sp>
          <p:nvSpPr>
            <p:cNvPr id="11" name="Rectangle 10"/>
            <p:cNvSpPr/>
            <p:nvPr/>
          </p:nvSpPr>
          <p:spPr>
            <a:xfrm>
              <a:off x="291313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5643" y="4936142"/>
              <a:ext cx="1221077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36721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275095" y="4267200"/>
            <a:ext cx="131206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b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91764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f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4734" y="7446170"/>
            <a:ext cx="1795463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n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93332" y="7446170"/>
            <a:ext cx="1790700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f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4034" y="7446170"/>
            <a:ext cx="1793081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i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2" name="Right Arrow 21">
            <a:hlinkClick r:id="rId1" action="ppaction://hlinksldjump"/>
          </p:cNvPr>
          <p:cNvSpPr/>
          <p:nvPr/>
        </p:nvSpPr>
        <p:spPr>
          <a:xfrm>
            <a:off x="14277975" y="8534402"/>
            <a:ext cx="590550" cy="607220"/>
          </a:xfrm>
          <a:prstGeom prst="rightArrow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23" name="Oval 22"/>
          <p:cNvSpPr/>
          <p:nvPr/>
        </p:nvSpPr>
        <p:spPr>
          <a:xfrm>
            <a:off x="3419475" y="2083595"/>
            <a:ext cx="1466850" cy="1466850"/>
          </a:xfrm>
          <a:prstGeom prst="ellipse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</a:rPr>
              <a:t>Reveal Answer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720514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m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34802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e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734802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u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163552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g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77839" y="5634038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o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177839" y="7000875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t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75095" y="2928938"/>
            <a:ext cx="131206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s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20514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h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163552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i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91764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n</a:t>
            </a:r>
            <a:endParaRPr lang="en-GB" sz="72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772277" y="4033839"/>
            <a:ext cx="1204913" cy="428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11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07" y="3717134"/>
            <a:ext cx="4512468" cy="315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ChangeArrowheads="1"/>
          </p:cNvSpPr>
          <p:nvPr/>
        </p:nvSpPr>
        <p:spPr bwMode="auto">
          <a:xfrm>
            <a:off x="3419475" y="1147764"/>
            <a:ext cx="114490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Find the word using the letters given.</a:t>
            </a:r>
            <a:endParaRPr lang="en-GB" altLang="en-US" sz="36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95713" y="2347913"/>
            <a:ext cx="5374482" cy="5098257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grpSp>
        <p:nvGrpSpPr>
          <p:cNvPr id="9220" name="Group 5"/>
          <p:cNvGrpSpPr/>
          <p:nvPr/>
        </p:nvGrpSpPr>
        <p:grpSpPr bwMode="auto">
          <a:xfrm>
            <a:off x="3795713" y="7446170"/>
            <a:ext cx="5374482" cy="1695450"/>
            <a:chOff x="291313" y="4936142"/>
            <a:chExt cx="3669738" cy="1223246"/>
          </a:xfrm>
        </p:grpSpPr>
        <p:sp>
          <p:nvSpPr>
            <p:cNvPr id="11" name="Rectangle 10"/>
            <p:cNvSpPr/>
            <p:nvPr/>
          </p:nvSpPr>
          <p:spPr>
            <a:xfrm>
              <a:off x="291313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5643" y="4936142"/>
              <a:ext cx="1221077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36721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</p:grpSp>
      <p:sp>
        <p:nvSpPr>
          <p:cNvPr id="15" name="a"/>
          <p:cNvSpPr/>
          <p:nvPr/>
        </p:nvSpPr>
        <p:spPr>
          <a:xfrm>
            <a:off x="10275095" y="4267200"/>
            <a:ext cx="131206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a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6" name="b"/>
          <p:cNvSpPr/>
          <p:nvPr/>
        </p:nvSpPr>
        <p:spPr>
          <a:xfrm>
            <a:off x="10291764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b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7" name="d"/>
          <p:cNvSpPr/>
          <p:nvPr/>
        </p:nvSpPr>
        <p:spPr>
          <a:xfrm>
            <a:off x="10291764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d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4734" y="7446170"/>
            <a:ext cx="1795463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n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93332" y="7446170"/>
            <a:ext cx="1790700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v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4034" y="7446170"/>
            <a:ext cx="1793081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a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14277975" y="8534402"/>
            <a:ext cx="590550" cy="607220"/>
          </a:xfrm>
          <a:prstGeom prst="rightArrow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23" name="Reveal Answer"/>
          <p:cNvSpPr/>
          <p:nvPr/>
        </p:nvSpPr>
        <p:spPr>
          <a:xfrm>
            <a:off x="3419475" y="2083595"/>
            <a:ext cx="1466850" cy="1466850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</a:rPr>
              <a:t>Reveal Answer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m"/>
          <p:cNvSpPr/>
          <p:nvPr/>
        </p:nvSpPr>
        <p:spPr>
          <a:xfrm>
            <a:off x="11720514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m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6" name="i"/>
          <p:cNvSpPr/>
          <p:nvPr/>
        </p:nvSpPr>
        <p:spPr>
          <a:xfrm>
            <a:off x="11734802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i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7" name="n"/>
          <p:cNvSpPr/>
          <p:nvPr/>
        </p:nvSpPr>
        <p:spPr>
          <a:xfrm>
            <a:off x="11734802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n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8" name="f"/>
          <p:cNvSpPr/>
          <p:nvPr/>
        </p:nvSpPr>
        <p:spPr>
          <a:xfrm>
            <a:off x="13163552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f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9" name="o"/>
          <p:cNvSpPr/>
          <p:nvPr/>
        </p:nvSpPr>
        <p:spPr>
          <a:xfrm>
            <a:off x="13177839" y="5634038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o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0" name="s"/>
          <p:cNvSpPr/>
          <p:nvPr/>
        </p:nvSpPr>
        <p:spPr>
          <a:xfrm>
            <a:off x="13177839" y="7000875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s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1" name="v"/>
          <p:cNvSpPr/>
          <p:nvPr/>
        </p:nvSpPr>
        <p:spPr>
          <a:xfrm>
            <a:off x="10275095" y="2928938"/>
            <a:ext cx="131206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v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2" name="t"/>
          <p:cNvSpPr/>
          <p:nvPr/>
        </p:nvSpPr>
        <p:spPr>
          <a:xfrm>
            <a:off x="11720514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t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3" name="e"/>
          <p:cNvSpPr/>
          <p:nvPr/>
        </p:nvSpPr>
        <p:spPr>
          <a:xfrm>
            <a:off x="13163552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5400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e</a:t>
            </a:r>
            <a:endParaRPr lang="en-GB" sz="7200" dirty="0">
              <a:solidFill>
                <a:schemeClr val="tx1"/>
              </a:solidFill>
            </a:endParaRPr>
          </a:p>
        </p:txBody>
      </p:sp>
      <p:pic>
        <p:nvPicPr>
          <p:cNvPr id="9238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2" y="3814763"/>
            <a:ext cx="4252913" cy="231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ultiplication Sign 1"/>
          <p:cNvSpPr/>
          <p:nvPr/>
        </p:nvSpPr>
        <p:spPr>
          <a:xfrm>
            <a:off x="11679555" y="2840594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5" name="Multiplication Sign 34"/>
          <p:cNvSpPr/>
          <p:nvPr/>
        </p:nvSpPr>
        <p:spPr>
          <a:xfrm>
            <a:off x="13137833" y="2801066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6" name="Multiplication Sign 35"/>
          <p:cNvSpPr/>
          <p:nvPr/>
        </p:nvSpPr>
        <p:spPr>
          <a:xfrm>
            <a:off x="11661552" y="4218695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7" name="Multiplication Sign 36"/>
          <p:cNvSpPr/>
          <p:nvPr/>
        </p:nvSpPr>
        <p:spPr>
          <a:xfrm>
            <a:off x="13103448" y="4188381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8" name="Multiplication Sign 37"/>
          <p:cNvSpPr/>
          <p:nvPr/>
        </p:nvSpPr>
        <p:spPr>
          <a:xfrm>
            <a:off x="10194750" y="5566041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9" name="Multiplication Sign 38"/>
          <p:cNvSpPr/>
          <p:nvPr/>
        </p:nvSpPr>
        <p:spPr>
          <a:xfrm>
            <a:off x="11686293" y="5566041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40" name="Multiplication Sign 39"/>
          <p:cNvSpPr/>
          <p:nvPr/>
        </p:nvSpPr>
        <p:spPr>
          <a:xfrm>
            <a:off x="13092995" y="5566041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41" name="Multiplication Sign 40"/>
          <p:cNvSpPr/>
          <p:nvPr/>
        </p:nvSpPr>
        <p:spPr>
          <a:xfrm>
            <a:off x="10194750" y="6875568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42" name="Multiplication Sign 41"/>
          <p:cNvSpPr/>
          <p:nvPr/>
        </p:nvSpPr>
        <p:spPr>
          <a:xfrm>
            <a:off x="13167218" y="6875568"/>
            <a:ext cx="1417320" cy="1417320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grpSp>
        <p:nvGrpSpPr>
          <p:cNvPr id="3" name="Group 2"/>
          <p:cNvGrpSpPr/>
          <p:nvPr/>
        </p:nvGrpSpPr>
        <p:grpSpPr>
          <a:xfrm>
            <a:off x="3793869" y="7452932"/>
            <a:ext cx="5376863" cy="1695450"/>
            <a:chOff x="1157288" y="5116513"/>
            <a:chExt cx="3584575" cy="1130300"/>
          </a:xfrm>
        </p:grpSpPr>
        <p:sp>
          <p:nvSpPr>
            <p:cNvPr id="43" name="Rectangle 42"/>
            <p:cNvSpPr/>
            <p:nvPr/>
          </p:nvSpPr>
          <p:spPr>
            <a:xfrm>
              <a:off x="3544888" y="5116513"/>
              <a:ext cx="1196975" cy="1130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/>
            <a:lstStyle/>
            <a:p>
              <a:pPr algn="ctr">
                <a:defRPr/>
              </a:pPr>
              <a:r>
                <a:rPr lang="en-GB" sz="9000" dirty="0">
                  <a:solidFill>
                    <a:schemeClr val="tx1"/>
                  </a:solidFill>
                </a:rPr>
                <a:t>n</a:t>
              </a:r>
              <a:endParaRPr lang="en-GB" sz="90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57288" y="5116513"/>
              <a:ext cx="1193800" cy="1130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/>
            <a:lstStyle/>
            <a:p>
              <a:pPr algn="ctr">
                <a:defRPr/>
              </a:pPr>
              <a:r>
                <a:rPr lang="en-GB" sz="9000" dirty="0">
                  <a:solidFill>
                    <a:schemeClr val="tx1"/>
                  </a:solidFill>
                </a:rPr>
                <a:t>v</a:t>
              </a:r>
              <a:endParaRPr lang="en-GB" sz="90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351088" y="5116513"/>
              <a:ext cx="1195387" cy="1130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/>
            <a:lstStyle/>
            <a:p>
              <a:pPr algn="ctr">
                <a:defRPr/>
              </a:pPr>
              <a:r>
                <a:rPr lang="en-GB" sz="9000" dirty="0">
                  <a:solidFill>
                    <a:schemeClr val="tx1"/>
                  </a:solidFill>
                </a:rPr>
                <a:t>a</a:t>
              </a:r>
              <a:endParaRPr lang="en-GB" sz="90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19" grpId="0" bldLvl="0" animBg="1"/>
      <p:bldP spid="20" grpId="0" bldLvl="0" animBg="1"/>
      <p:bldP spid="27" grpId="0" bldLvl="0" animBg="1"/>
      <p:bldP spid="31" grpId="0" bldLvl="0" animBg="1"/>
      <p:bldP spid="2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71453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6"/>
                </a:lnTo>
                <a:lnTo>
                  <a:pt x="0" y="1882990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24170" y="88917"/>
            <a:ext cx="11583473" cy="131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5"/>
              </a:lnSpc>
            </a:pPr>
            <a:r>
              <a:rPr lang="en-US" sz="694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Formative Assessment:</a:t>
            </a:r>
            <a:endParaRPr lang="en-US" sz="694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4" name="Freeform 4"/>
          <p:cNvSpPr/>
          <p:nvPr/>
        </p:nvSpPr>
        <p:spPr>
          <a:xfrm rot="2136074">
            <a:off x="15468853" y="2793265"/>
            <a:ext cx="2730377" cy="2153585"/>
          </a:xfrm>
          <a:custGeom>
            <a:avLst/>
            <a:gdLst/>
            <a:ahLst/>
            <a:cxnLst/>
            <a:rect l="l" t="t" r="r" b="b"/>
            <a:pathLst>
              <a:path w="2730377" h="2153585">
                <a:moveTo>
                  <a:pt x="0" y="0"/>
                </a:moveTo>
                <a:lnTo>
                  <a:pt x="2730377" y="0"/>
                </a:lnTo>
                <a:lnTo>
                  <a:pt x="2730377" y="2153585"/>
                </a:lnTo>
                <a:lnTo>
                  <a:pt x="0" y="215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6963" y="-145992"/>
            <a:ext cx="2661133" cy="2037847"/>
          </a:xfrm>
          <a:custGeom>
            <a:avLst/>
            <a:gdLst/>
            <a:ahLst/>
            <a:cxnLst/>
            <a:rect l="l" t="t" r="r" b="b"/>
            <a:pathLst>
              <a:path w="2661133" h="2037847">
                <a:moveTo>
                  <a:pt x="0" y="0"/>
                </a:moveTo>
                <a:lnTo>
                  <a:pt x="2661133" y="0"/>
                </a:lnTo>
                <a:lnTo>
                  <a:pt x="2661133" y="2037847"/>
                </a:lnTo>
                <a:lnTo>
                  <a:pt x="0" y="2037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429" b="-124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88091" y="9312305"/>
            <a:ext cx="2770862" cy="974695"/>
          </a:xfrm>
          <a:custGeom>
            <a:avLst/>
            <a:gdLst/>
            <a:ahLst/>
            <a:cxnLst/>
            <a:rect l="l" t="t" r="r" b="b"/>
            <a:pathLst>
              <a:path w="2770862" h="974695">
                <a:moveTo>
                  <a:pt x="0" y="0"/>
                </a:moveTo>
                <a:lnTo>
                  <a:pt x="2770862" y="0"/>
                </a:lnTo>
                <a:lnTo>
                  <a:pt x="2770862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8388"/>
            </a:stretch>
          </a:blipFill>
        </p:spPr>
      </p:sp>
      <p:sp>
        <p:nvSpPr>
          <p:cNvPr id="7" name="Freeform 7"/>
          <p:cNvSpPr/>
          <p:nvPr/>
        </p:nvSpPr>
        <p:spPr>
          <a:xfrm rot="-1179341">
            <a:off x="-2626643" y="4474668"/>
            <a:ext cx="6161381" cy="3719933"/>
          </a:xfrm>
          <a:custGeom>
            <a:avLst/>
            <a:gdLst/>
            <a:ahLst/>
            <a:cxnLst/>
            <a:rect l="l" t="t" r="r" b="b"/>
            <a:pathLst>
              <a:path w="6161381" h="3719933">
                <a:moveTo>
                  <a:pt x="0" y="0"/>
                </a:moveTo>
                <a:lnTo>
                  <a:pt x="6161381" y="0"/>
                </a:lnTo>
                <a:lnTo>
                  <a:pt x="6161381" y="3719934"/>
                </a:lnTo>
                <a:lnTo>
                  <a:pt x="0" y="3719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9"/>
          <p:cNvSpPr/>
          <p:nvPr/>
        </p:nvSpPr>
        <p:spPr>
          <a:xfrm>
            <a:off x="15396643" y="5754940"/>
            <a:ext cx="2891357" cy="3503360"/>
          </a:xfrm>
          <a:custGeom>
            <a:avLst/>
            <a:gdLst/>
            <a:ahLst/>
            <a:cxnLst/>
            <a:rect l="l" t="t" r="r" b="b"/>
            <a:pathLst>
              <a:path w="2891357" h="3503360">
                <a:moveTo>
                  <a:pt x="0" y="0"/>
                </a:moveTo>
                <a:lnTo>
                  <a:pt x="2891357" y="0"/>
                </a:lnTo>
                <a:lnTo>
                  <a:pt x="2891357" y="3503360"/>
                </a:lnTo>
                <a:lnTo>
                  <a:pt x="0" y="3503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756" b="-2284"/>
            </a:stretch>
          </a:blipFill>
        </p:spPr>
      </p:sp>
      <p:sp>
        <p:nvSpPr>
          <p:cNvPr id="11" name="Freeform 10"/>
          <p:cNvSpPr/>
          <p:nvPr/>
        </p:nvSpPr>
        <p:spPr>
          <a:xfrm>
            <a:off x="16077910" y="-114160"/>
            <a:ext cx="2464813" cy="1155750"/>
          </a:xfrm>
          <a:custGeom>
            <a:avLst/>
            <a:gdLst/>
            <a:ahLst/>
            <a:cxnLst/>
            <a:rect l="l" t="t" r="r" b="b"/>
            <a:pathLst>
              <a:path w="2464813" h="1155750">
                <a:moveTo>
                  <a:pt x="0" y="0"/>
                </a:moveTo>
                <a:lnTo>
                  <a:pt x="2464813" y="0"/>
                </a:lnTo>
                <a:lnTo>
                  <a:pt x="2464813" y="1155750"/>
                </a:lnTo>
                <a:lnTo>
                  <a:pt x="0" y="11557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1570613" y="1587055"/>
            <a:ext cx="15149394" cy="152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Read the following words then answer:</a:t>
            </a:r>
            <a:r>
              <a:rPr lang="en-US" sz="850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 </a:t>
            </a:r>
            <a:endParaRPr lang="en-US" sz="850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8327" y="7057678"/>
            <a:ext cx="13977371" cy="392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1-How many vowels are in each word?</a:t>
            </a:r>
            <a:endParaRPr lang="en-US" sz="545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2-Where is the vowel located?</a:t>
            </a:r>
            <a:endParaRPr lang="en-US" sz="545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0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3-How many consonants are there?</a:t>
            </a:r>
            <a:endParaRPr lang="en-US" sz="5450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7635"/>
              </a:lnSpc>
              <a:spcBef>
                <a:spcPct val="0"/>
              </a:spcBef>
            </a:p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3200400" y="3314700"/>
          <a:ext cx="11601450" cy="3415030"/>
        </p:xfrm>
        <a:graphic>
          <a:graphicData uri="http://schemas.openxmlformats.org/drawingml/2006/table">
            <a:tbl>
              <a:tblPr firstRow="1" firstCol="1" bandRow="1"/>
              <a:tblGrid>
                <a:gridCol w="2319655"/>
                <a:gridCol w="2320290"/>
                <a:gridCol w="2319655"/>
                <a:gridCol w="2320925"/>
                <a:gridCol w="2320925"/>
              </a:tblGrid>
              <a:tr h="1264920"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6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endParaRPr lang="en-US" sz="66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6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e</a:t>
                      </a:r>
                      <a:endParaRPr lang="en-US" sz="66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600" b="1" dirty="0" err="1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i</a:t>
                      </a:r>
                      <a:endParaRPr lang="en-US" sz="6600" b="1" dirty="0" err="1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6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o</a:t>
                      </a:r>
                      <a:endParaRPr lang="en-US" sz="66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6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u</a:t>
                      </a:r>
                      <a:endParaRPr lang="en-US" sz="66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150110"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sat</a:t>
                      </a:r>
                      <a:endParaRPr lang="en-US" sz="3600" b="1" dirty="0">
                        <a:effectLst/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hat</a:t>
                      </a:r>
                      <a:endParaRPr lang="en-US" sz="54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red</a:t>
                      </a:r>
                      <a:endParaRPr lang="en-US" sz="3600" b="1" dirty="0">
                        <a:effectLst/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get</a:t>
                      </a:r>
                      <a:endParaRPr lang="en-US" sz="54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sit</a:t>
                      </a:r>
                      <a:endParaRPr lang="en-US" sz="3600" b="1" dirty="0">
                        <a:effectLst/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kit</a:t>
                      </a:r>
                      <a:endParaRPr lang="en-US" sz="54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fox</a:t>
                      </a:r>
                      <a:endParaRPr lang="en-US" sz="3600" b="1" dirty="0">
                        <a:effectLst/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not</a:t>
                      </a:r>
                      <a:endParaRPr lang="en-US" sz="54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cub</a:t>
                      </a:r>
                      <a:endParaRPr lang="en-US" sz="3600" b="1" dirty="0">
                        <a:effectLst/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  <a:latin typeface="Comic Sans MS" panose="030F0702030302020204" charset="0"/>
                          <a:cs typeface="Comic Sans MS" panose="030F0702030302020204" charset="0"/>
                        </a:rPr>
                        <a:t>pup</a:t>
                      </a:r>
                      <a:endParaRPr lang="en-US" sz="5400" b="1" dirty="0">
                        <a:effectLst/>
                        <a:latin typeface="Comic Sans MS" panose="030F0702030302020204" charset="0"/>
                        <a:ea typeface="Calibri" panose="020F0502020204030204"/>
                        <a:cs typeface="Comic Sans MS" panose="030F0702030302020204" charset="0"/>
                      </a:endParaRPr>
                    </a:p>
                  </a:txBody>
                  <a:tcPr marT="0" marB="0"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05970"/>
            <a:ext cx="2663166" cy="1817611"/>
          </a:xfrm>
          <a:custGeom>
            <a:avLst/>
            <a:gdLst/>
            <a:ahLst/>
            <a:cxnLst/>
            <a:rect l="l" t="t" r="r" b="b"/>
            <a:pathLst>
              <a:path w="2663166" h="1817611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70349" y="8229600"/>
            <a:ext cx="2252853" cy="4114800"/>
          </a:xfrm>
          <a:custGeom>
            <a:avLst/>
            <a:gdLst/>
            <a:ahLst/>
            <a:cxnLst/>
            <a:rect l="l" t="t" r="r" b="b"/>
            <a:pathLst>
              <a:path w="2252853" h="4114800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30738" y="8229600"/>
            <a:ext cx="2252853" cy="4114800"/>
          </a:xfrm>
          <a:custGeom>
            <a:avLst/>
            <a:gdLst/>
            <a:ahLst/>
            <a:cxnLst/>
            <a:rect l="l" t="t" r="r" b="b"/>
            <a:pathLst>
              <a:path w="2252853" h="4114800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24834" y="0"/>
            <a:ext cx="2663166" cy="1817611"/>
          </a:xfrm>
          <a:custGeom>
            <a:avLst/>
            <a:gdLst/>
            <a:ahLst/>
            <a:cxnLst/>
            <a:rect l="l" t="t" r="r" b="b"/>
            <a:pathLst>
              <a:path w="2663166" h="1817611">
                <a:moveTo>
                  <a:pt x="0" y="0"/>
                </a:moveTo>
                <a:lnTo>
                  <a:pt x="2663166" y="0"/>
                </a:lnTo>
                <a:lnTo>
                  <a:pt x="2663166" y="1817611"/>
                </a:lnTo>
                <a:lnTo>
                  <a:pt x="0" y="181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28203" y="8382133"/>
            <a:ext cx="3060052" cy="4080069"/>
          </a:xfrm>
          <a:custGeom>
            <a:avLst/>
            <a:gdLst/>
            <a:ahLst/>
            <a:cxnLst/>
            <a:rect l="l" t="t" r="r" b="b"/>
            <a:pathLst>
              <a:path w="3060052" h="4080069">
                <a:moveTo>
                  <a:pt x="0" y="0"/>
                </a:moveTo>
                <a:lnTo>
                  <a:pt x="3060052" y="0"/>
                </a:lnTo>
                <a:lnTo>
                  <a:pt x="3060052" y="4080069"/>
                </a:lnTo>
                <a:lnTo>
                  <a:pt x="0" y="4080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00385" y="7218266"/>
            <a:ext cx="3060052" cy="4080069"/>
          </a:xfrm>
          <a:custGeom>
            <a:avLst/>
            <a:gdLst/>
            <a:ahLst/>
            <a:cxnLst/>
            <a:rect l="l" t="t" r="r" b="b"/>
            <a:pathLst>
              <a:path w="3060052" h="4080069">
                <a:moveTo>
                  <a:pt x="0" y="0"/>
                </a:moveTo>
                <a:lnTo>
                  <a:pt x="3060052" y="0"/>
                </a:lnTo>
                <a:lnTo>
                  <a:pt x="3060052" y="4080068"/>
                </a:lnTo>
                <a:lnTo>
                  <a:pt x="0" y="40800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781050"/>
            <a:ext cx="18288000" cy="727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A word is likely to have a </a:t>
            </a:r>
            <a:endParaRPr lang="en-US" sz="6800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short vowel sound when:</a:t>
            </a:r>
            <a:endParaRPr lang="en-US" sz="6800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520"/>
              </a:lnSpc>
              <a:spcBef>
                <a:spcPct val="0"/>
              </a:spcBef>
            </a:pP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1- It has a </a:t>
            </a:r>
            <a:r>
              <a:rPr lang="en-US" sz="6800" u="sng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single</a:t>
            </a:r>
            <a:r>
              <a:rPr lang="en-US" sz="6800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 vowel.</a:t>
            </a:r>
            <a:endParaRPr lang="en-US" sz="6800">
              <a:solidFill>
                <a:srgbClr val="1800AD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2- The vowel has a single consonant </a:t>
            </a:r>
            <a:r>
              <a:rPr lang="en-US" sz="6800" u="sng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before</a:t>
            </a:r>
            <a:r>
              <a:rPr lang="en-US" sz="6800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 and </a:t>
            </a:r>
            <a:r>
              <a:rPr lang="en-US" sz="6800" u="sng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after</a:t>
            </a:r>
            <a:r>
              <a:rPr lang="en-US" sz="6800">
                <a:solidFill>
                  <a:srgbClr val="1800AD"/>
                </a:solidFill>
                <a:latin typeface="Mango AC"/>
                <a:ea typeface="Mango AC"/>
                <a:cs typeface="Mango AC"/>
                <a:sym typeface="Mango AC"/>
              </a:rPr>
              <a:t> it.</a:t>
            </a:r>
            <a:endParaRPr lang="en-US" sz="6800">
              <a:solidFill>
                <a:srgbClr val="1800AD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7974403"/>
            <a:ext cx="6380725" cy="3801714"/>
          </a:xfrm>
          <a:custGeom>
            <a:avLst/>
            <a:gdLst/>
            <a:ahLst/>
            <a:cxnLst/>
            <a:rect l="l" t="t" r="r" b="b"/>
            <a:pathLst>
              <a:path w="6380725" h="3801714">
                <a:moveTo>
                  <a:pt x="0" y="0"/>
                </a:moveTo>
                <a:lnTo>
                  <a:pt x="6380725" y="0"/>
                </a:lnTo>
                <a:lnTo>
                  <a:pt x="6380725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7907" y="7426276"/>
            <a:ext cx="4397251" cy="4349841"/>
          </a:xfrm>
          <a:custGeom>
            <a:avLst/>
            <a:gdLst/>
            <a:ahLst/>
            <a:cxnLst/>
            <a:rect l="l" t="t" r="r" b="b"/>
            <a:pathLst>
              <a:path w="4397251" h="4349841">
                <a:moveTo>
                  <a:pt x="0" y="0"/>
                </a:moveTo>
                <a:lnTo>
                  <a:pt x="4397251" y="0"/>
                </a:lnTo>
                <a:lnTo>
                  <a:pt x="4397251" y="4349841"/>
                </a:lnTo>
                <a:lnTo>
                  <a:pt x="0" y="4349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0623" y="0"/>
            <a:ext cx="4808105" cy="3083198"/>
          </a:xfrm>
          <a:custGeom>
            <a:avLst/>
            <a:gdLst/>
            <a:ahLst/>
            <a:cxnLst/>
            <a:rect l="l" t="t" r="r" b="b"/>
            <a:pathLst>
              <a:path w="4808105" h="3083198">
                <a:moveTo>
                  <a:pt x="0" y="0"/>
                </a:moveTo>
                <a:lnTo>
                  <a:pt x="4808106" y="0"/>
                </a:lnTo>
                <a:lnTo>
                  <a:pt x="4808106" y="3083198"/>
                </a:lnTo>
                <a:lnTo>
                  <a:pt x="0" y="3083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8150" y="2916883"/>
            <a:ext cx="17259300" cy="390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150"/>
              </a:lnSpc>
            </a:pPr>
            <a:r>
              <a:rPr lang="en-US" sz="6550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 I am a citrus fruit, I am round, you can squeeze me to have a refreshing juice, who am I ?</a:t>
            </a:r>
            <a:endParaRPr lang="en-US" sz="6550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95823" y="-51361"/>
            <a:ext cx="4808105" cy="3083198"/>
          </a:xfrm>
          <a:custGeom>
            <a:avLst/>
            <a:gdLst/>
            <a:ahLst/>
            <a:cxnLst/>
            <a:rect l="l" t="t" r="r" b="b"/>
            <a:pathLst>
              <a:path w="4808105" h="3083198">
                <a:moveTo>
                  <a:pt x="0" y="0"/>
                </a:moveTo>
                <a:lnTo>
                  <a:pt x="4808106" y="0"/>
                </a:lnTo>
                <a:lnTo>
                  <a:pt x="4808106" y="3083197"/>
                </a:lnTo>
                <a:lnTo>
                  <a:pt x="0" y="3083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26798" y="6991033"/>
            <a:ext cx="2729896" cy="2610164"/>
          </a:xfrm>
          <a:custGeom>
            <a:avLst/>
            <a:gdLst/>
            <a:ahLst/>
            <a:cxnLst/>
            <a:rect l="l" t="t" r="r" b="b"/>
            <a:pathLst>
              <a:path w="2729896" h="2610164">
                <a:moveTo>
                  <a:pt x="0" y="0"/>
                </a:moveTo>
                <a:lnTo>
                  <a:pt x="2729896" y="0"/>
                </a:lnTo>
                <a:lnTo>
                  <a:pt x="2729896" y="2610163"/>
                </a:lnTo>
                <a:lnTo>
                  <a:pt x="0" y="2610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85083" y="6648136"/>
            <a:ext cx="2729896" cy="2610164"/>
          </a:xfrm>
          <a:custGeom>
            <a:avLst/>
            <a:gdLst/>
            <a:ahLst/>
            <a:cxnLst/>
            <a:rect l="l" t="t" r="r" b="b"/>
            <a:pathLst>
              <a:path w="2729896" h="2610164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73400" y="-156845"/>
            <a:ext cx="2763520" cy="1479550"/>
          </a:xfrm>
          <a:custGeom>
            <a:avLst/>
            <a:gdLst/>
            <a:ahLst/>
            <a:cxnLst/>
            <a:rect l="l" t="t" r="r" b="b"/>
            <a:pathLst>
              <a:path w="2763275" h="1295698">
                <a:moveTo>
                  <a:pt x="0" y="0"/>
                </a:moveTo>
                <a:lnTo>
                  <a:pt x="2763275" y="0"/>
                </a:lnTo>
                <a:lnTo>
                  <a:pt x="2763275" y="1295698"/>
                </a:lnTo>
                <a:lnTo>
                  <a:pt x="0" y="1295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49855" y="9198610"/>
            <a:ext cx="3209290" cy="1223645"/>
          </a:xfrm>
          <a:custGeom>
            <a:avLst/>
            <a:gdLst/>
            <a:ahLst/>
            <a:cxnLst/>
            <a:rect l="l" t="t" r="r" b="b"/>
            <a:pathLst>
              <a:path w="3052827" h="1028700">
                <a:moveTo>
                  <a:pt x="0" y="0"/>
                </a:moveTo>
                <a:lnTo>
                  <a:pt x="3052827" y="0"/>
                </a:lnTo>
                <a:lnTo>
                  <a:pt x="305282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360" r="-2336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28974" y="84838"/>
            <a:ext cx="9905389" cy="255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698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Critical Thinking:</a:t>
            </a:r>
            <a:endParaRPr lang="en-US" sz="698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78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90834" y="8739932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18095" y="-145320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7" y="0"/>
                </a:lnTo>
                <a:lnTo>
                  <a:pt x="6781667" y="3094135"/>
                </a:lnTo>
                <a:lnTo>
                  <a:pt x="0" y="3094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61860" y="914400"/>
            <a:ext cx="4111644" cy="974695"/>
          </a:xfrm>
          <a:custGeom>
            <a:avLst/>
            <a:gdLst/>
            <a:ahLst/>
            <a:cxnLst/>
            <a:rect l="l" t="t" r="r" b="b"/>
            <a:pathLst>
              <a:path w="4111644" h="974695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940" y="8283605"/>
            <a:ext cx="4111644" cy="974695"/>
          </a:xfrm>
          <a:custGeom>
            <a:avLst/>
            <a:gdLst/>
            <a:ahLst/>
            <a:cxnLst/>
            <a:rect l="l" t="t" r="r" b="b"/>
            <a:pathLst>
              <a:path w="4111644" h="974695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91147" y="8068068"/>
            <a:ext cx="2252853" cy="4114800"/>
          </a:xfrm>
          <a:custGeom>
            <a:avLst/>
            <a:gdLst/>
            <a:ahLst/>
            <a:cxnLst/>
            <a:rect l="l" t="t" r="r" b="b"/>
            <a:pathLst>
              <a:path w="2252853" h="4114800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2174904"/>
            <a:ext cx="18288000" cy="610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  <a:spcBef>
                <a:spcPct val="0"/>
              </a:spcBef>
            </a:pPr>
            <a:r>
              <a:rPr lang="en-US" sz="8500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I am an animal. My name starts with (h) and ends with (n), I am a bird but I can’t fly!</a:t>
            </a:r>
            <a:endParaRPr lang="en-US" sz="8500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11900"/>
              </a:lnSpc>
              <a:spcBef>
                <a:spcPct val="0"/>
              </a:spcBef>
            </a:pPr>
            <a:r>
              <a:rPr lang="en-US" sz="8500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who am I?</a:t>
            </a:r>
            <a:endParaRPr lang="en-US" sz="8500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28974" y="84838"/>
            <a:ext cx="9905389" cy="255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698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Critical Thinking:</a:t>
            </a:r>
            <a:endParaRPr lang="en-US" sz="698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780"/>
              </a:lnSpc>
            </a:pPr>
          </a:p>
        </p:txBody>
      </p:sp>
      <p:sp>
        <p:nvSpPr>
          <p:cNvPr id="10" name="Freeform 10"/>
          <p:cNvSpPr/>
          <p:nvPr/>
        </p:nvSpPr>
        <p:spPr>
          <a:xfrm>
            <a:off x="15814285" y="-177165"/>
            <a:ext cx="2763275" cy="1295698"/>
          </a:xfrm>
          <a:custGeom>
            <a:avLst/>
            <a:gdLst/>
            <a:ahLst/>
            <a:cxnLst/>
            <a:rect l="l" t="t" r="r" b="b"/>
            <a:pathLst>
              <a:path w="2763275" h="1295698">
                <a:moveTo>
                  <a:pt x="0" y="0"/>
                </a:moveTo>
                <a:lnTo>
                  <a:pt x="2763275" y="0"/>
                </a:lnTo>
                <a:lnTo>
                  <a:pt x="2763275" y="1295698"/>
                </a:lnTo>
                <a:lnTo>
                  <a:pt x="0" y="1295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24733" y="9410700"/>
            <a:ext cx="3052827" cy="1028700"/>
          </a:xfrm>
          <a:custGeom>
            <a:avLst/>
            <a:gdLst/>
            <a:ahLst/>
            <a:cxnLst/>
            <a:rect l="l" t="t" r="r" b="b"/>
            <a:pathLst>
              <a:path w="3052827" h="1028700">
                <a:moveTo>
                  <a:pt x="0" y="0"/>
                </a:moveTo>
                <a:lnTo>
                  <a:pt x="3052827" y="0"/>
                </a:lnTo>
                <a:lnTo>
                  <a:pt x="305282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360" r="-23360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90834" y="8739932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68119" y="2335497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7726" y="145645"/>
            <a:ext cx="2252853" cy="4379704"/>
          </a:xfrm>
          <a:custGeom>
            <a:avLst/>
            <a:gdLst/>
            <a:ahLst/>
            <a:cxnLst/>
            <a:rect l="l" t="t" r="r" b="b"/>
            <a:pathLst>
              <a:path w="2252853" h="4379704">
                <a:moveTo>
                  <a:pt x="0" y="0"/>
                </a:moveTo>
                <a:lnTo>
                  <a:pt x="2252852" y="0"/>
                </a:lnTo>
                <a:lnTo>
                  <a:pt x="2252852" y="4379704"/>
                </a:lnTo>
                <a:lnTo>
                  <a:pt x="0" y="4379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8" r="-32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94810" y="-161290"/>
            <a:ext cx="10973435" cy="10584180"/>
          </a:xfrm>
          <a:custGeom>
            <a:avLst/>
            <a:gdLst/>
            <a:ahLst/>
            <a:cxnLst/>
            <a:rect l="l" t="t" r="r" b="b"/>
            <a:pathLst>
              <a:path w="10973543" h="10287000">
                <a:moveTo>
                  <a:pt x="0" y="0"/>
                </a:moveTo>
                <a:lnTo>
                  <a:pt x="10973544" y="0"/>
                </a:lnTo>
                <a:lnTo>
                  <a:pt x="109735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67" r="-792" b="-1291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12518" y="-161290"/>
            <a:ext cx="2611702" cy="1304533"/>
          </a:xfrm>
          <a:custGeom>
            <a:avLst/>
            <a:gdLst/>
            <a:ahLst/>
            <a:cxnLst/>
            <a:rect l="l" t="t" r="r" b="b"/>
            <a:pathLst>
              <a:path w="2611702" h="1304533">
                <a:moveTo>
                  <a:pt x="0" y="0"/>
                </a:moveTo>
                <a:lnTo>
                  <a:pt x="2611702" y="0"/>
                </a:lnTo>
                <a:lnTo>
                  <a:pt x="2611702" y="1304533"/>
                </a:lnTo>
                <a:lnTo>
                  <a:pt x="0" y="13045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43" r="-363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54261" y="38965"/>
            <a:ext cx="2171397" cy="962324"/>
          </a:xfrm>
          <a:custGeom>
            <a:avLst/>
            <a:gdLst/>
            <a:ahLst/>
            <a:cxnLst/>
            <a:rect l="l" t="t" r="r" b="b"/>
            <a:pathLst>
              <a:path w="2171397" h="962324">
                <a:moveTo>
                  <a:pt x="0" y="0"/>
                </a:moveTo>
                <a:lnTo>
                  <a:pt x="2171396" y="0"/>
                </a:lnTo>
                <a:lnTo>
                  <a:pt x="2171396" y="962324"/>
                </a:lnTo>
                <a:lnTo>
                  <a:pt x="0" y="9623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92274" y="7505547"/>
            <a:ext cx="3119881" cy="2954808"/>
          </a:xfrm>
          <a:custGeom>
            <a:avLst/>
            <a:gdLst/>
            <a:ahLst/>
            <a:cxnLst/>
            <a:rect l="l" t="t" r="r" b="b"/>
            <a:pathLst>
              <a:path w="3119881" h="2954808">
                <a:moveTo>
                  <a:pt x="0" y="0"/>
                </a:moveTo>
                <a:lnTo>
                  <a:pt x="3119881" y="0"/>
                </a:lnTo>
                <a:lnTo>
                  <a:pt x="3119881" y="2954808"/>
                </a:lnTo>
                <a:lnTo>
                  <a:pt x="0" y="29548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5400000">
            <a:off x="-2922270" y="3526790"/>
            <a:ext cx="13856970" cy="37007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8380"/>
              </a:lnSpc>
            </a:pPr>
            <a:r>
              <a:rPr lang="en-US" sz="598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Summative Assessment:</a:t>
            </a:r>
            <a:endParaRPr lang="en-US" sz="598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8380"/>
              </a:lnSpc>
            </a:pPr>
          </a:p>
          <a:p>
            <a:pPr algn="ctr">
              <a:lnSpc>
                <a:spcPts val="838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>
            <a:fillRect/>
          </a:stretch>
        </p:blipFill>
        <p:spPr bwMode="auto">
          <a:xfrm>
            <a:off x="1371597" y="0"/>
            <a:ext cx="15820160" cy="102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78" y="733733"/>
            <a:ext cx="8819535" cy="8819535"/>
          </a:xfrm>
          <a:prstGeom prst="ellipse">
            <a:avLst/>
          </a:prstGeom>
          <a:ln>
            <a:noFill/>
          </a:ln>
          <a:effectLst>
            <a:glow rad="1905000">
              <a:schemeClr val="accent1">
                <a:alpha val="40000"/>
              </a:schemeClr>
            </a:glow>
            <a:reflection stA="45000" endPos="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hlinkshowjump?jump=nextslide"/>
          </p:cNvPr>
          <p:cNvSpPr/>
          <p:nvPr/>
        </p:nvSpPr>
        <p:spPr>
          <a:xfrm>
            <a:off x="16618371" y="9030258"/>
            <a:ext cx="1357746" cy="104601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9" name="Main The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479.000000" end="7774.285645"/>
                  <p14:fade in="1750.000000" out="50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521" y="786627"/>
            <a:ext cx="914400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096244" cy="2918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21600000">
                                      <p:cBhvr>
                                        <p:cTn id="20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ldLvl="0" animBg="1"/>
      <p:bldP spid="2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9"/>
          <p:cNvSpPr txBox="1"/>
          <p:nvPr/>
        </p:nvSpPr>
        <p:spPr>
          <a:xfrm>
            <a:off x="1989917" y="1657983"/>
            <a:ext cx="873566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ranklin Gothic Medium Cond" panose="020B0606030402020204" pitchFamily="34" charset="0"/>
              </a:rPr>
              <a:t>1. Tho word « sun » has :</a:t>
            </a:r>
            <a:endParaRPr lang="it-IT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Franklin Gothic Medium Cond" panose="020B06060304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8035" y="6002555"/>
            <a:ext cx="5500254" cy="1118682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dirty="0">
                <a:latin typeface="Comic Sans MS" panose="030F0702030302020204" charset="0"/>
              </a:rPr>
              <a:t>Short o</a:t>
            </a:r>
            <a:endParaRPr lang="en-IN" sz="7200" dirty="0">
              <a:latin typeface="Comic Sans MS" panose="030F070203030202020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573981" y="6002555"/>
            <a:ext cx="5500254" cy="1118682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dirty="0">
                <a:latin typeface="Comic Sans MS" panose="030F0702030302020204" charset="0"/>
              </a:rPr>
              <a:t>Short a</a:t>
            </a:r>
            <a:endParaRPr lang="en-IN" sz="7200" dirty="0">
              <a:latin typeface="Comic Sans MS" panose="030F0702030302020204" charset="0"/>
            </a:endParaRPr>
          </a:p>
          <a:p>
            <a:pPr algn="ctr"/>
            <a:endParaRPr lang="en-IN" sz="2700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568035" y="7809135"/>
            <a:ext cx="5500254" cy="1118682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dirty="0">
                <a:latin typeface="Comic Sans MS" panose="030F0702030302020204" charset="0"/>
              </a:rPr>
              <a:t>Short u</a:t>
            </a:r>
            <a:endParaRPr lang="en-IN" sz="7200" dirty="0">
              <a:latin typeface="Comic Sans MS" panose="030F070203030202020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573981" y="7824426"/>
            <a:ext cx="5500254" cy="1118682"/>
          </a:xfrm>
          <a:prstGeom prst="roundRect">
            <a:avLst/>
          </a:prstGeom>
          <a:gradFill flip="none" rotWithShape="1">
            <a:gsLst>
              <a:gs pos="0">
                <a:srgbClr val="070787">
                  <a:shade val="30000"/>
                  <a:satMod val="115000"/>
                </a:srgbClr>
              </a:gs>
              <a:gs pos="50000">
                <a:srgbClr val="070787">
                  <a:shade val="67500"/>
                  <a:satMod val="115000"/>
                </a:srgbClr>
              </a:gs>
              <a:gs pos="100000">
                <a:srgbClr val="070787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F9E9B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dirty="0">
                <a:latin typeface="Comic Sans MS" panose="030F0702030302020204" charset="0"/>
              </a:rPr>
              <a:t>Short e</a:t>
            </a:r>
            <a:endParaRPr lang="en-IN" sz="7200" dirty="0">
              <a:latin typeface="Comic Sans MS" panose="030F0702030302020204" charset="0"/>
            </a:endParaRPr>
          </a:p>
        </p:txBody>
      </p:sp>
      <p:sp>
        <p:nvSpPr>
          <p:cNvPr id="8" name="Action Button: Get Information 7">
            <a:hlinkClick r:id="" action="ppaction://noaction" highlightClick="1"/>
          </p:cNvPr>
          <p:cNvSpPr/>
          <p:nvPr/>
        </p:nvSpPr>
        <p:spPr>
          <a:xfrm>
            <a:off x="568035" y="9429749"/>
            <a:ext cx="623454" cy="67021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13" name="Rectangle: Rounded Corners 12"/>
          <p:cNvSpPr/>
          <p:nvPr/>
        </p:nvSpPr>
        <p:spPr>
          <a:xfrm>
            <a:off x="706583" y="6151418"/>
            <a:ext cx="554181" cy="762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700" dirty="0"/>
              <a:t>A</a:t>
            </a:r>
            <a:endParaRPr lang="en-IN" sz="2700" dirty="0"/>
          </a:p>
        </p:txBody>
      </p:sp>
      <p:sp>
        <p:nvSpPr>
          <p:cNvPr id="69" name="Rectangle: Rounded Corners 68"/>
          <p:cNvSpPr/>
          <p:nvPr/>
        </p:nvSpPr>
        <p:spPr>
          <a:xfrm>
            <a:off x="6711575" y="6155426"/>
            <a:ext cx="554181" cy="762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700" dirty="0"/>
              <a:t>B</a:t>
            </a:r>
            <a:endParaRPr lang="en-IN" sz="2700" dirty="0"/>
          </a:p>
        </p:txBody>
      </p:sp>
      <p:sp>
        <p:nvSpPr>
          <p:cNvPr id="70" name="Rectangle: Rounded Corners 69"/>
          <p:cNvSpPr/>
          <p:nvPr/>
        </p:nvSpPr>
        <p:spPr>
          <a:xfrm>
            <a:off x="706584" y="8005398"/>
            <a:ext cx="554181" cy="762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700" dirty="0"/>
              <a:t>C</a:t>
            </a:r>
            <a:endParaRPr lang="en-IN" sz="2700" dirty="0"/>
          </a:p>
        </p:txBody>
      </p:sp>
      <p:sp>
        <p:nvSpPr>
          <p:cNvPr id="71" name="Rectangle: Rounded Corners 70"/>
          <p:cNvSpPr/>
          <p:nvPr/>
        </p:nvSpPr>
        <p:spPr>
          <a:xfrm>
            <a:off x="6711576" y="8009406"/>
            <a:ext cx="554181" cy="762000"/>
          </a:xfrm>
          <a:prstGeom prst="roundRect">
            <a:avLst>
              <a:gd name="adj" fmla="val 2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700" dirty="0"/>
              <a:t>D</a:t>
            </a:r>
            <a:endParaRPr lang="en-IN" sz="2700" dirty="0"/>
          </a:p>
        </p:txBody>
      </p:sp>
      <p:sp>
        <p:nvSpPr>
          <p:cNvPr id="33" name="Rectangle: Rounded Corners 32"/>
          <p:cNvSpPr/>
          <p:nvPr/>
        </p:nvSpPr>
        <p:spPr>
          <a:xfrm>
            <a:off x="13499349" y="8679882"/>
            <a:ext cx="4169864" cy="509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tx1"/>
                </a:solidFill>
              </a:rPr>
              <a:t>100     $  </a:t>
            </a:r>
            <a:r>
              <a:rPr lang="en-IN" sz="2700" dirty="0">
                <a:solidFill>
                  <a:schemeClr val="bg1"/>
                </a:solidFill>
              </a:rPr>
              <a:t>.</a:t>
            </a:r>
            <a:endParaRPr lang="en-IN" sz="2700" dirty="0">
              <a:solidFill>
                <a:schemeClr val="bg1"/>
              </a:solidFill>
            </a:endParaRPr>
          </a:p>
        </p:txBody>
      </p:sp>
      <p:pic>
        <p:nvPicPr>
          <p:cNvPr id="17" name="Correct Answer #3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373600" y="-980523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hlinkshowjump?jump=nextslide"/>
          </p:cNvPr>
          <p:cNvSpPr/>
          <p:nvPr/>
        </p:nvSpPr>
        <p:spPr>
          <a:xfrm>
            <a:off x="13499349" y="8170047"/>
            <a:ext cx="4169864" cy="509835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700" dirty="0">
                <a:solidFill>
                  <a:schemeClr val="bg1"/>
                </a:solidFill>
              </a:rPr>
              <a:t>200     $  </a:t>
            </a:r>
            <a:r>
              <a:rPr lang="en-IN" sz="2700" dirty="0">
                <a:solidFill>
                  <a:srgbClr val="163A7A"/>
                </a:solidFill>
              </a:rPr>
              <a:t>.</a:t>
            </a:r>
            <a:endParaRPr lang="en-IN" sz="2700" dirty="0">
              <a:solidFill>
                <a:srgbClr val="163A7A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5400" y="9487856"/>
            <a:ext cx="27438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solidFill>
                  <a:schemeClr val="bg1"/>
                </a:solidFill>
              </a:rPr>
              <a:t>Reveal all Answers</a:t>
            </a:r>
            <a:endParaRPr lang="en-IN" sz="2700" dirty="0">
              <a:solidFill>
                <a:schemeClr val="bg1"/>
              </a:solidFill>
            </a:endParaRPr>
          </a:p>
        </p:txBody>
      </p:sp>
      <p:sp>
        <p:nvSpPr>
          <p:cNvPr id="4" name="Arrow: Chevron 3">
            <a:hlinkClick r:id="" action="ppaction://hlinkshowjump?jump=lastslide"/>
          </p:cNvPr>
          <p:cNvSpPr/>
          <p:nvPr/>
        </p:nvSpPr>
        <p:spPr>
          <a:xfrm>
            <a:off x="4161761" y="9456681"/>
            <a:ext cx="1832294" cy="67021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700" dirty="0">
                <a:solidFill>
                  <a:schemeClr val="bg1"/>
                </a:solidFill>
              </a:rPr>
              <a:t>End</a:t>
            </a:r>
            <a:endParaRPr lang="en-IN" sz="2700" dirty="0">
              <a:solidFill>
                <a:schemeClr val="bg1"/>
              </a:solidFill>
            </a:endParaRPr>
          </a:p>
        </p:txBody>
      </p:sp>
      <p:pic>
        <p:nvPicPr>
          <p:cNvPr id="2" name="415764__thebuilder15__wr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53895" y="-1254367"/>
            <a:ext cx="731043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925" y="5466809"/>
            <a:ext cx="11367653" cy="685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19" name="start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6694.187988"/>
                  <p14:fade out="75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835" y="0"/>
            <a:ext cx="914400" cy="914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8" grpId="2" bldLvl="0" animBg="1"/>
      <p:bldP spid="33" grpId="0" bldLvl="0" animBg="1"/>
      <p:bldP spid="21" grpId="0" bldLvl="0" animBg="1"/>
      <p:bldP spid="21" grpId="1" bldLvl="0" animBg="1"/>
      <p:bldP spid="4" grpId="0" bldLvl="0" animBg="1"/>
      <p:bldP spid="4" grpId="1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endshow"/>
          </p:cNvPr>
          <p:cNvSpPr/>
          <p:nvPr/>
        </p:nvSpPr>
        <p:spPr>
          <a:xfrm>
            <a:off x="15512144" y="8719458"/>
            <a:ext cx="2367642" cy="1355271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Game</a:t>
            </a:r>
            <a:endParaRPr kumimoji="0" lang="en-I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confetti 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5496">
            <a:off x="477611" y="1883226"/>
            <a:ext cx="6592661" cy="43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onfetti 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3573">
            <a:off x="10682967" y="2193471"/>
            <a:ext cx="6592661" cy="43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ll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7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5413" y="-1021555"/>
            <a:ext cx="731045" cy="73104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62134" y="7031332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-304800"/>
            <a:ext cx="18558953" cy="443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Outcomes:</a:t>
            </a:r>
            <a:endParaRPr lang="en-US" sz="850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Let’s begin with the end in mind</a:t>
            </a:r>
            <a:endParaRPr lang="en-US" sz="800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11200"/>
              </a:lnSpc>
            </a:pPr>
          </a:p>
        </p:txBody>
      </p:sp>
      <p:sp>
        <p:nvSpPr>
          <p:cNvPr id="5" name="Freeform 5"/>
          <p:cNvSpPr/>
          <p:nvPr/>
        </p:nvSpPr>
        <p:spPr>
          <a:xfrm>
            <a:off x="15168119" y="2578281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63040" y="328398"/>
            <a:ext cx="4111644" cy="974695"/>
          </a:xfrm>
          <a:custGeom>
            <a:avLst/>
            <a:gdLst/>
            <a:ahLst/>
            <a:cxnLst/>
            <a:rect l="l" t="t" r="r" b="b"/>
            <a:pathLst>
              <a:path w="4111644" h="974695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43940" y="8283605"/>
            <a:ext cx="4111644" cy="974695"/>
          </a:xfrm>
          <a:custGeom>
            <a:avLst/>
            <a:gdLst/>
            <a:ahLst/>
            <a:cxnLst/>
            <a:rect l="l" t="t" r="r" b="b"/>
            <a:pathLst>
              <a:path w="4111644" h="974695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98361" y="7790157"/>
            <a:ext cx="2252853" cy="4114800"/>
          </a:xfrm>
          <a:custGeom>
            <a:avLst/>
            <a:gdLst/>
            <a:ahLst/>
            <a:cxnLst/>
            <a:rect l="l" t="t" r="r" b="b"/>
            <a:pathLst>
              <a:path w="2252853" h="4114800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30310" y="70128"/>
            <a:ext cx="2157690" cy="1232965"/>
          </a:xfrm>
          <a:custGeom>
            <a:avLst/>
            <a:gdLst/>
            <a:ahLst/>
            <a:cxnLst/>
            <a:rect l="l" t="t" r="r" b="b"/>
            <a:pathLst>
              <a:path w="2157690" h="1232965">
                <a:moveTo>
                  <a:pt x="0" y="0"/>
                </a:moveTo>
                <a:lnTo>
                  <a:pt x="2157690" y="0"/>
                </a:lnTo>
                <a:lnTo>
                  <a:pt x="2157690" y="1232965"/>
                </a:lnTo>
                <a:lnTo>
                  <a:pt x="0" y="12329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8852" y="2726032"/>
            <a:ext cx="7889921" cy="430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E300"/>
                </a:solidFill>
                <a:latin typeface="Mango AC"/>
                <a:ea typeface="Mango AC"/>
                <a:cs typeface="Mango AC"/>
                <a:sym typeface="Mango AC"/>
              </a:rPr>
              <a:t>1- Distinguish between consonants and vowels.</a:t>
            </a:r>
            <a:endParaRPr lang="en-US" sz="6000">
              <a:ln>
                <a:solidFill>
                  <a:sysClr val="windowText" lastClr="000000"/>
                </a:solidFill>
              </a:ln>
              <a:solidFill>
                <a:srgbClr val="FFE300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279476" y="4431850"/>
            <a:ext cx="6599940" cy="41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E300"/>
                </a:solidFill>
                <a:latin typeface="Mango AC"/>
                <a:ea typeface="Mango AC"/>
                <a:cs typeface="Mango AC"/>
                <a:sym typeface="Mango AC"/>
              </a:rPr>
              <a:t>2- Identify words with the pattern cvc.</a:t>
            </a:r>
            <a:endParaRPr lang="en-US" sz="6000">
              <a:ln>
                <a:solidFill>
                  <a:sysClr val="windowText" lastClr="000000"/>
                </a:solidFill>
              </a:ln>
              <a:solidFill>
                <a:srgbClr val="FFE3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7000"/>
              </a:lnSpc>
            </a:pPr>
            <a:endParaRPr lang="en-US" sz="6000">
              <a:ln>
                <a:solidFill>
                  <a:sysClr val="windowText" lastClr="000000"/>
                </a:solidFill>
              </a:ln>
              <a:solidFill>
                <a:srgbClr val="FFE300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7974403"/>
            <a:ext cx="6380725" cy="3801714"/>
          </a:xfrm>
          <a:custGeom>
            <a:avLst/>
            <a:gdLst/>
            <a:ahLst/>
            <a:cxnLst/>
            <a:rect l="l" t="t" r="r" b="b"/>
            <a:pathLst>
              <a:path w="6380725" h="3801714">
                <a:moveTo>
                  <a:pt x="0" y="0"/>
                </a:moveTo>
                <a:lnTo>
                  <a:pt x="6380725" y="0"/>
                </a:lnTo>
                <a:lnTo>
                  <a:pt x="6380725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7907" y="7426276"/>
            <a:ext cx="4397251" cy="4349841"/>
          </a:xfrm>
          <a:custGeom>
            <a:avLst/>
            <a:gdLst/>
            <a:ahLst/>
            <a:cxnLst/>
            <a:rect l="l" t="t" r="r" b="b"/>
            <a:pathLst>
              <a:path w="4397251" h="4349841">
                <a:moveTo>
                  <a:pt x="0" y="0"/>
                </a:moveTo>
                <a:lnTo>
                  <a:pt x="4397251" y="0"/>
                </a:lnTo>
                <a:lnTo>
                  <a:pt x="4397251" y="4349841"/>
                </a:lnTo>
                <a:lnTo>
                  <a:pt x="0" y="4349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65287" y="0"/>
            <a:ext cx="3061927" cy="2404967"/>
          </a:xfrm>
          <a:custGeom>
            <a:avLst/>
            <a:gdLst/>
            <a:ahLst/>
            <a:cxnLst/>
            <a:rect l="l" t="t" r="r" b="b"/>
            <a:pathLst>
              <a:path w="3061927" h="2404967">
                <a:moveTo>
                  <a:pt x="0" y="0"/>
                </a:moveTo>
                <a:lnTo>
                  <a:pt x="3061927" y="0"/>
                </a:lnTo>
                <a:lnTo>
                  <a:pt x="3061927" y="2404967"/>
                </a:lnTo>
                <a:lnTo>
                  <a:pt x="0" y="2404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43" r="-112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3113" y="-51361"/>
            <a:ext cx="2850815" cy="1828085"/>
          </a:xfrm>
          <a:custGeom>
            <a:avLst/>
            <a:gdLst/>
            <a:ahLst/>
            <a:cxnLst/>
            <a:rect l="l" t="t" r="r" b="b"/>
            <a:pathLst>
              <a:path w="2850815" h="1828085">
                <a:moveTo>
                  <a:pt x="0" y="0"/>
                </a:moveTo>
                <a:lnTo>
                  <a:pt x="2850816" y="0"/>
                </a:lnTo>
                <a:lnTo>
                  <a:pt x="2850816" y="1828085"/>
                </a:lnTo>
                <a:lnTo>
                  <a:pt x="0" y="1828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70953" y="7812004"/>
            <a:ext cx="2729896" cy="2610164"/>
          </a:xfrm>
          <a:custGeom>
            <a:avLst/>
            <a:gdLst/>
            <a:ahLst/>
            <a:cxnLst/>
            <a:rect l="l" t="t" r="r" b="b"/>
            <a:pathLst>
              <a:path w="2729896" h="2610164">
                <a:moveTo>
                  <a:pt x="0" y="0"/>
                </a:moveTo>
                <a:lnTo>
                  <a:pt x="2729896" y="0"/>
                </a:lnTo>
                <a:lnTo>
                  <a:pt x="2729896" y="2610163"/>
                </a:lnTo>
                <a:lnTo>
                  <a:pt x="0" y="2610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92448" y="3466786"/>
            <a:ext cx="2729896" cy="2610164"/>
          </a:xfrm>
          <a:custGeom>
            <a:avLst/>
            <a:gdLst/>
            <a:ahLst/>
            <a:cxnLst/>
            <a:rect l="l" t="t" r="r" b="b"/>
            <a:pathLst>
              <a:path w="2729896" h="2610164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73645" y="-114300"/>
            <a:ext cx="2763275" cy="1295698"/>
          </a:xfrm>
          <a:custGeom>
            <a:avLst/>
            <a:gdLst/>
            <a:ahLst/>
            <a:cxnLst/>
            <a:rect l="l" t="t" r="r" b="b"/>
            <a:pathLst>
              <a:path w="2763275" h="1295698">
                <a:moveTo>
                  <a:pt x="0" y="0"/>
                </a:moveTo>
                <a:lnTo>
                  <a:pt x="2763275" y="0"/>
                </a:lnTo>
                <a:lnTo>
                  <a:pt x="2763275" y="1295698"/>
                </a:lnTo>
                <a:lnTo>
                  <a:pt x="0" y="1295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21017" y="9181888"/>
            <a:ext cx="2973688" cy="1410874"/>
          </a:xfrm>
          <a:custGeom>
            <a:avLst/>
            <a:gdLst/>
            <a:ahLst/>
            <a:cxnLst/>
            <a:rect l="l" t="t" r="r" b="b"/>
            <a:pathLst>
              <a:path w="2973688" h="1410874">
                <a:moveTo>
                  <a:pt x="0" y="0"/>
                </a:moveTo>
                <a:lnTo>
                  <a:pt x="2973688" y="0"/>
                </a:lnTo>
                <a:lnTo>
                  <a:pt x="2973688" y="1410874"/>
                </a:lnTo>
                <a:lnTo>
                  <a:pt x="0" y="1410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96640" y="-361950"/>
            <a:ext cx="8050005" cy="362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90"/>
              </a:lnSpc>
            </a:pPr>
            <a:r>
              <a:rPr lang="en-US" sz="992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Exit ticket:</a:t>
            </a:r>
            <a:endParaRPr lang="en-US" sz="992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1389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0" y="1244580"/>
            <a:ext cx="18288000" cy="635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5"/>
              </a:lnSpc>
              <a:spcBef>
                <a:spcPct val="0"/>
              </a:spcBef>
            </a:pPr>
            <a:r>
              <a:rPr lang="en-US" sz="7075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I hop to the shop.</a:t>
            </a:r>
            <a:endParaRPr lang="en-US" sz="7075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905"/>
              </a:lnSpc>
              <a:spcBef>
                <a:spcPct val="0"/>
              </a:spcBef>
            </a:pPr>
            <a:r>
              <a:rPr lang="en-US" sz="7075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hop and shop have a short vowel just like:</a:t>
            </a:r>
            <a:endParaRPr lang="en-US" sz="7075">
              <a:solidFill>
                <a:srgbClr val="00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905"/>
              </a:lnSpc>
            </a:pPr>
            <a:r>
              <a:rPr lang="en-US" sz="7075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1.</a:t>
            </a:r>
            <a:r>
              <a:rPr lang="en-US" sz="7075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run</a:t>
            </a:r>
            <a:endParaRPr lang="en-US" sz="7075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9905"/>
              </a:lnSpc>
            </a:pPr>
            <a:r>
              <a:rPr lang="en-US" sz="7075">
                <a:solidFill>
                  <a:srgbClr val="000000"/>
                </a:solidFill>
                <a:latin typeface="Mango AC"/>
                <a:ea typeface="Mango AC"/>
                <a:cs typeface="Mango AC"/>
                <a:sym typeface="Mango AC"/>
              </a:rPr>
              <a:t>2.</a:t>
            </a:r>
            <a:r>
              <a:rPr lang="en-US" sz="7075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got</a:t>
            </a:r>
            <a:endParaRPr lang="en-US" sz="7075">
              <a:solidFill>
                <a:srgbClr val="FF3131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86125" y="6019165"/>
            <a:ext cx="2201545" cy="32683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89025" y="-1023184"/>
            <a:ext cx="4740551" cy="4532632"/>
          </a:xfrm>
          <a:custGeom>
            <a:avLst/>
            <a:gdLst/>
            <a:ahLst/>
            <a:cxnLst/>
            <a:rect l="l" t="t" r="r" b="b"/>
            <a:pathLst>
              <a:path w="4740551" h="4532632">
                <a:moveTo>
                  <a:pt x="0" y="0"/>
                </a:moveTo>
                <a:lnTo>
                  <a:pt x="4740550" y="0"/>
                </a:lnTo>
                <a:lnTo>
                  <a:pt x="4740550" y="4532632"/>
                </a:lnTo>
                <a:lnTo>
                  <a:pt x="0" y="4532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7060245"/>
            <a:ext cx="4586383" cy="4536934"/>
          </a:xfrm>
          <a:custGeom>
            <a:avLst/>
            <a:gdLst/>
            <a:ahLst/>
            <a:cxnLst/>
            <a:rect l="l" t="t" r="r" b="b"/>
            <a:pathLst>
              <a:path w="4586383" h="4536934">
                <a:moveTo>
                  <a:pt x="0" y="0"/>
                </a:moveTo>
                <a:lnTo>
                  <a:pt x="4586383" y="0"/>
                </a:lnTo>
                <a:lnTo>
                  <a:pt x="4586383" y="4536934"/>
                </a:lnTo>
                <a:lnTo>
                  <a:pt x="0" y="4536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0176" y="7573922"/>
            <a:ext cx="6380725" cy="3801714"/>
          </a:xfrm>
          <a:custGeom>
            <a:avLst/>
            <a:gdLst/>
            <a:ahLst/>
            <a:cxnLst/>
            <a:rect l="l" t="t" r="r" b="b"/>
            <a:pathLst>
              <a:path w="6380725" h="3801714">
                <a:moveTo>
                  <a:pt x="0" y="0"/>
                </a:moveTo>
                <a:lnTo>
                  <a:pt x="6380724" y="0"/>
                </a:lnTo>
                <a:lnTo>
                  <a:pt x="6380724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54476" y="819150"/>
            <a:ext cx="3959415" cy="3122988"/>
          </a:xfrm>
          <a:custGeom>
            <a:avLst/>
            <a:gdLst/>
            <a:ahLst/>
            <a:cxnLst/>
            <a:rect l="l" t="t" r="r" b="b"/>
            <a:pathLst>
              <a:path w="3959415" h="3122988">
                <a:moveTo>
                  <a:pt x="0" y="0"/>
                </a:moveTo>
                <a:lnTo>
                  <a:pt x="3959414" y="0"/>
                </a:lnTo>
                <a:lnTo>
                  <a:pt x="3959414" y="3122988"/>
                </a:lnTo>
                <a:lnTo>
                  <a:pt x="0" y="31229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1754" y="4450081"/>
            <a:ext cx="2729896" cy="2610164"/>
          </a:xfrm>
          <a:custGeom>
            <a:avLst/>
            <a:gdLst/>
            <a:ahLst/>
            <a:cxnLst/>
            <a:rect l="l" t="t" r="r" b="b"/>
            <a:pathLst>
              <a:path w="2729896" h="2610164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71334" y="5143500"/>
            <a:ext cx="6833332" cy="4125624"/>
          </a:xfrm>
          <a:custGeom>
            <a:avLst/>
            <a:gdLst/>
            <a:ahLst/>
            <a:cxnLst/>
            <a:rect l="l" t="t" r="r" b="b"/>
            <a:pathLst>
              <a:path w="6833332" h="4125624">
                <a:moveTo>
                  <a:pt x="0" y="0"/>
                </a:moveTo>
                <a:lnTo>
                  <a:pt x="6833332" y="0"/>
                </a:lnTo>
                <a:lnTo>
                  <a:pt x="6833332" y="4125624"/>
                </a:lnTo>
                <a:lnTo>
                  <a:pt x="0" y="4125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31308">
            <a:off x="4204084" y="2024686"/>
            <a:ext cx="9620267" cy="276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15"/>
              </a:lnSpc>
            </a:pPr>
            <a:r>
              <a:rPr lang="en-US" sz="1735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Thank</a:t>
            </a:r>
            <a:endParaRPr lang="en-US" sz="1735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10" name="TextBox 10"/>
          <p:cNvSpPr txBox="1"/>
          <p:nvPr/>
        </p:nvSpPr>
        <p:spPr>
          <a:xfrm rot="-331308">
            <a:off x="5245656" y="4426564"/>
            <a:ext cx="8069992" cy="276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15"/>
              </a:lnSpc>
            </a:pPr>
            <a:r>
              <a:rPr lang="en-US" sz="1735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You</a:t>
            </a:r>
            <a:endParaRPr lang="en-US" sz="17355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49469" y="4167188"/>
            <a:ext cx="7292443" cy="4029075"/>
          </a:xfrm>
          <a:custGeom>
            <a:avLst/>
            <a:gdLst/>
            <a:ahLst/>
            <a:cxnLst/>
            <a:rect l="l" t="t" r="r" b="b"/>
            <a:pathLst>
              <a:path w="7292443" h="4029075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972134"/>
            <a:ext cx="11269630" cy="2842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51610" lvl="1" indent="-725805" algn="l">
              <a:lnSpc>
                <a:spcPts val="12100"/>
              </a:lnSpc>
              <a:buFont typeface="Arial" panose="020B0604020202020204"/>
              <a:buChar char="•"/>
            </a:pPr>
            <a:r>
              <a:rPr lang="en-US" sz="672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ango AC"/>
                <a:ea typeface="Mango AC"/>
                <a:cs typeface="Mango AC"/>
                <a:sym typeface="Mango AC"/>
              </a:rPr>
              <a:t>Our Value For Today:</a:t>
            </a:r>
            <a:endParaRPr lang="en-US" sz="672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marL="1209675" lvl="1" indent="-604520" algn="l">
              <a:lnSpc>
                <a:spcPts val="10085"/>
              </a:lnSpc>
              <a:buFont typeface="Arial" panose="020B0604020202020204"/>
              <a:buChar char="•"/>
            </a:pPr>
            <a:endParaRPr lang="en-US" sz="672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391390" y="6829858"/>
            <a:ext cx="7292443" cy="4029075"/>
          </a:xfrm>
          <a:custGeom>
            <a:avLst/>
            <a:gdLst/>
            <a:ahLst/>
            <a:cxnLst/>
            <a:rect l="l" t="t" r="r" b="b"/>
            <a:pathLst>
              <a:path w="7292443" h="4029075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89016" y="8415671"/>
            <a:ext cx="3145090" cy="1871329"/>
          </a:xfrm>
          <a:custGeom>
            <a:avLst/>
            <a:gdLst/>
            <a:ahLst/>
            <a:cxnLst/>
            <a:rect l="l" t="t" r="r" b="b"/>
            <a:pathLst>
              <a:path w="3145090" h="1871329">
                <a:moveTo>
                  <a:pt x="0" y="0"/>
                </a:moveTo>
                <a:lnTo>
                  <a:pt x="3145090" y="0"/>
                </a:lnTo>
                <a:lnTo>
                  <a:pt x="3145090" y="1871329"/>
                </a:lnTo>
                <a:lnTo>
                  <a:pt x="0" y="1871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62400" y="38100"/>
            <a:ext cx="5071745" cy="4444365"/>
          </a:xfrm>
          <a:custGeom>
            <a:avLst/>
            <a:gdLst/>
            <a:ahLst/>
            <a:cxnLst/>
            <a:rect l="l" t="t" r="r" b="b"/>
            <a:pathLst>
              <a:path w="6161381" h="3719933">
                <a:moveTo>
                  <a:pt x="0" y="0"/>
                </a:moveTo>
                <a:lnTo>
                  <a:pt x="6161380" y="0"/>
                </a:lnTo>
                <a:lnTo>
                  <a:pt x="6161380" y="3719934"/>
                </a:lnTo>
                <a:lnTo>
                  <a:pt x="0" y="3719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43940" y="79959"/>
            <a:ext cx="6161381" cy="3719933"/>
          </a:xfrm>
          <a:custGeom>
            <a:avLst/>
            <a:gdLst/>
            <a:ahLst/>
            <a:cxnLst/>
            <a:rect l="l" t="t" r="r" b="b"/>
            <a:pathLst>
              <a:path w="6161381" h="3719933">
                <a:moveTo>
                  <a:pt x="0" y="0"/>
                </a:moveTo>
                <a:lnTo>
                  <a:pt x="6161381" y="0"/>
                </a:lnTo>
                <a:lnTo>
                  <a:pt x="6161381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13812" y="-114300"/>
            <a:ext cx="2945333" cy="1258627"/>
          </a:xfrm>
          <a:custGeom>
            <a:avLst/>
            <a:gdLst/>
            <a:ahLst/>
            <a:cxnLst/>
            <a:rect l="l" t="t" r="r" b="b"/>
            <a:pathLst>
              <a:path w="2945333" h="1258627">
                <a:moveTo>
                  <a:pt x="0" y="0"/>
                </a:moveTo>
                <a:lnTo>
                  <a:pt x="2945333" y="0"/>
                </a:lnTo>
                <a:lnTo>
                  <a:pt x="2945333" y="1258627"/>
                </a:lnTo>
                <a:lnTo>
                  <a:pt x="0" y="1258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44" t="-9980" r="-4497" b="-736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182880" y="-224790"/>
            <a:ext cx="15269210" cy="15582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Lead in (Linking to life):</a:t>
            </a:r>
            <a:endParaRPr lang="en-US" sz="850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  <a:p>
            <a:pPr algn="ctr">
              <a:lnSpc>
                <a:spcPts val="11900"/>
              </a:lnSpc>
            </a:pP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2311400" y="4497705"/>
            <a:ext cx="5435600" cy="2023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6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0" b="1" dirty="0">
                <a:hlinkClick r:id="rId7"/>
              </a:rPr>
              <a:t>Bing Videos</a:t>
            </a:r>
            <a:r>
              <a:rPr lang="en-US" sz="13500" b="1" dirty="0"/>
              <a:t> 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15" name="Freeform 11"/>
          <p:cNvSpPr/>
          <p:nvPr/>
        </p:nvSpPr>
        <p:spPr>
          <a:xfrm>
            <a:off x="15524733" y="9410700"/>
            <a:ext cx="3052827" cy="1028700"/>
          </a:xfrm>
          <a:custGeom>
            <a:avLst/>
            <a:gdLst/>
            <a:ahLst/>
            <a:cxnLst/>
            <a:rect l="l" t="t" r="r" b="b"/>
            <a:pathLst>
              <a:path w="3052827" h="1028700">
                <a:moveTo>
                  <a:pt x="0" y="0"/>
                </a:moveTo>
                <a:lnTo>
                  <a:pt x="3052827" y="0"/>
                </a:lnTo>
                <a:lnTo>
                  <a:pt x="305282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360" r="-23360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70467" y="680719"/>
            <a:ext cx="3888486" cy="4114800"/>
          </a:xfrm>
          <a:custGeom>
            <a:avLst/>
            <a:gdLst/>
            <a:ahLst/>
            <a:cxnLst/>
            <a:rect l="l" t="t" r="r" b="b"/>
            <a:pathLst>
              <a:path w="3888486" h="4114800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382" y="2233294"/>
            <a:ext cx="14708678" cy="578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045"/>
              </a:lnSpc>
            </a:pPr>
            <a:r>
              <a:rPr lang="en-US" sz="9705">
                <a:ln>
                  <a:solidFill>
                    <a:sysClr val="windowText" lastClr="000000"/>
                  </a:solidFill>
                </a:ln>
                <a:solidFill>
                  <a:srgbClr val="FAD903"/>
                </a:solidFill>
                <a:latin typeface="Mango AC"/>
                <a:ea typeface="Mango AC"/>
                <a:cs typeface="Mango AC"/>
                <a:sym typeface="Mango AC"/>
              </a:rPr>
              <a:t>How many vowels do we have in English? Write them.</a:t>
            </a:r>
            <a:endParaRPr lang="en-US" sz="9705">
              <a:ln>
                <a:solidFill>
                  <a:sysClr val="windowText" lastClr="000000"/>
                </a:solidFill>
              </a:ln>
              <a:solidFill>
                <a:srgbClr val="FAD903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915543" y="8364767"/>
            <a:ext cx="3888486" cy="4114800"/>
          </a:xfrm>
          <a:custGeom>
            <a:avLst/>
            <a:gdLst/>
            <a:ahLst/>
            <a:cxnLst/>
            <a:rect l="l" t="t" r="r" b="b"/>
            <a:pathLst>
              <a:path w="3888486" h="4114800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459" y="119895"/>
            <a:ext cx="2663166" cy="1817611"/>
          </a:xfrm>
          <a:custGeom>
            <a:avLst/>
            <a:gdLst/>
            <a:ahLst/>
            <a:cxnLst/>
            <a:rect l="l" t="t" r="r" b="b"/>
            <a:pathLst>
              <a:path w="2663166" h="1817611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05746" y="7581851"/>
            <a:ext cx="3369032" cy="3221267"/>
          </a:xfrm>
          <a:custGeom>
            <a:avLst/>
            <a:gdLst/>
            <a:ahLst/>
            <a:cxnLst/>
            <a:rect l="l" t="t" r="r" b="b"/>
            <a:pathLst>
              <a:path w="3369032" h="3221267">
                <a:moveTo>
                  <a:pt x="0" y="0"/>
                </a:moveTo>
                <a:lnTo>
                  <a:pt x="3369032" y="0"/>
                </a:lnTo>
                <a:lnTo>
                  <a:pt x="3369032" y="3221267"/>
                </a:lnTo>
                <a:lnTo>
                  <a:pt x="0" y="3221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64995" y="7824479"/>
            <a:ext cx="2823005" cy="1080576"/>
          </a:xfrm>
          <a:custGeom>
            <a:avLst/>
            <a:gdLst/>
            <a:ahLst/>
            <a:cxnLst/>
            <a:rect l="l" t="t" r="r" b="b"/>
            <a:pathLst>
              <a:path w="2823005" h="1080576">
                <a:moveTo>
                  <a:pt x="0" y="0"/>
                </a:moveTo>
                <a:lnTo>
                  <a:pt x="2823005" y="0"/>
                </a:lnTo>
                <a:lnTo>
                  <a:pt x="2823005" y="1080576"/>
                </a:lnTo>
                <a:lnTo>
                  <a:pt x="0" y="108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49590" y="-114313"/>
            <a:ext cx="2651135" cy="1243116"/>
          </a:xfrm>
          <a:custGeom>
            <a:avLst/>
            <a:gdLst/>
            <a:ahLst/>
            <a:cxnLst/>
            <a:rect l="l" t="t" r="r" b="b"/>
            <a:pathLst>
              <a:path w="2651135" h="1243116">
                <a:moveTo>
                  <a:pt x="0" y="0"/>
                </a:moveTo>
                <a:lnTo>
                  <a:pt x="2651135" y="0"/>
                </a:lnTo>
                <a:lnTo>
                  <a:pt x="2651135" y="1243116"/>
                </a:lnTo>
                <a:lnTo>
                  <a:pt x="0" y="1243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84018" y="8905055"/>
            <a:ext cx="4903982" cy="1439006"/>
          </a:xfrm>
          <a:custGeom>
            <a:avLst/>
            <a:gdLst/>
            <a:ahLst/>
            <a:cxnLst/>
            <a:rect l="l" t="t" r="r" b="b"/>
            <a:pathLst>
              <a:path w="4903982" h="1439006">
                <a:moveTo>
                  <a:pt x="0" y="0"/>
                </a:moveTo>
                <a:lnTo>
                  <a:pt x="4903982" y="0"/>
                </a:lnTo>
                <a:lnTo>
                  <a:pt x="4903982" y="1439007"/>
                </a:lnTo>
                <a:lnTo>
                  <a:pt x="0" y="1439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24625" y="-299205"/>
            <a:ext cx="9838751" cy="159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Pre-Assessment:</a:t>
            </a:r>
            <a:endParaRPr lang="en-US" sz="8500">
              <a:solidFill>
                <a:srgbClr val="FFFFFF"/>
              </a:solidFill>
              <a:latin typeface="Mango AC"/>
              <a:ea typeface="Mango AC"/>
              <a:cs typeface="Mango AC"/>
              <a:sym typeface="Mango A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Short Vowel Song _ Best Phonic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54508" y="-4282277"/>
            <a:ext cx="10578983" cy="18829906"/>
          </a:xfrm>
          <a:custGeom>
            <a:avLst/>
            <a:gdLst/>
            <a:ahLst/>
            <a:cxnLst/>
            <a:rect l="l" t="t" r="r" b="b"/>
            <a:pathLst>
              <a:path w="10578983" h="18829906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226" y="419100"/>
            <a:ext cx="3429019" cy="3932131"/>
          </a:xfrm>
          <a:custGeom>
            <a:avLst/>
            <a:gdLst/>
            <a:ahLst/>
            <a:cxnLst/>
            <a:rect l="l" t="t" r="r" b="b"/>
            <a:pathLst>
              <a:path w="3429019" h="3932131">
                <a:moveTo>
                  <a:pt x="0" y="0"/>
                </a:moveTo>
                <a:lnTo>
                  <a:pt x="3429019" y="0"/>
                </a:lnTo>
                <a:lnTo>
                  <a:pt x="3429019" y="3932131"/>
                </a:lnTo>
                <a:lnTo>
                  <a:pt x="0" y="3932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711" b="-2798"/>
            </a:stretch>
          </a:blipFill>
        </p:spPr>
      </p:sp>
      <p:sp>
        <p:nvSpPr>
          <p:cNvPr id="4" name="Freeform 4"/>
          <p:cNvSpPr/>
          <p:nvPr/>
        </p:nvSpPr>
        <p:spPr>
          <a:xfrm rot="1191812">
            <a:off x="15302780" y="-386612"/>
            <a:ext cx="3058900" cy="2830624"/>
          </a:xfrm>
          <a:custGeom>
            <a:avLst/>
            <a:gdLst/>
            <a:ahLst/>
            <a:cxnLst/>
            <a:rect l="l" t="t" r="r" b="b"/>
            <a:pathLst>
              <a:path w="3058900" h="2830624">
                <a:moveTo>
                  <a:pt x="0" y="0"/>
                </a:moveTo>
                <a:lnTo>
                  <a:pt x="3058900" y="0"/>
                </a:lnTo>
                <a:lnTo>
                  <a:pt x="3058900" y="2830624"/>
                </a:lnTo>
                <a:lnTo>
                  <a:pt x="0" y="283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1524" y="5793289"/>
            <a:ext cx="2730746" cy="4081972"/>
          </a:xfrm>
          <a:custGeom>
            <a:avLst/>
            <a:gdLst/>
            <a:ahLst/>
            <a:cxnLst/>
            <a:rect l="l" t="t" r="r" b="b"/>
            <a:pathLst>
              <a:path w="2730746" h="4081972">
                <a:moveTo>
                  <a:pt x="0" y="0"/>
                </a:moveTo>
                <a:lnTo>
                  <a:pt x="2730746" y="0"/>
                </a:lnTo>
                <a:lnTo>
                  <a:pt x="2730746" y="4081971"/>
                </a:lnTo>
                <a:lnTo>
                  <a:pt x="0" y="4081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18" r="-17617" b="-11195"/>
            </a:stretch>
          </a:blipFill>
        </p:spPr>
      </p:sp>
      <p:sp>
        <p:nvSpPr>
          <p:cNvPr id="6" name="Freeform 6"/>
          <p:cNvSpPr/>
          <p:nvPr/>
        </p:nvSpPr>
        <p:spPr>
          <a:xfrm rot="1119921">
            <a:off x="1895993" y="8396042"/>
            <a:ext cx="6781668" cy="3094136"/>
          </a:xfrm>
          <a:custGeom>
            <a:avLst/>
            <a:gdLst/>
            <a:ahLst/>
            <a:cxnLst/>
            <a:rect l="l" t="t" r="r" b="b"/>
            <a:pathLst>
              <a:path w="6781668" h="3094136">
                <a:moveTo>
                  <a:pt x="0" y="0"/>
                </a:moveTo>
                <a:lnTo>
                  <a:pt x="6781668" y="0"/>
                </a:lnTo>
                <a:lnTo>
                  <a:pt x="6781668" y="3094135"/>
                </a:lnTo>
                <a:lnTo>
                  <a:pt x="0" y="309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7974403"/>
            <a:ext cx="6380725" cy="3801714"/>
          </a:xfrm>
          <a:custGeom>
            <a:avLst/>
            <a:gdLst/>
            <a:ahLst/>
            <a:cxnLst/>
            <a:rect l="l" t="t" r="r" b="b"/>
            <a:pathLst>
              <a:path w="6380725" h="3801714">
                <a:moveTo>
                  <a:pt x="0" y="0"/>
                </a:moveTo>
                <a:lnTo>
                  <a:pt x="6380725" y="0"/>
                </a:lnTo>
                <a:lnTo>
                  <a:pt x="6380725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45322" y="5132676"/>
            <a:ext cx="2958464" cy="3530722"/>
          </a:xfrm>
          <a:custGeom>
            <a:avLst/>
            <a:gdLst/>
            <a:ahLst/>
            <a:cxnLst/>
            <a:rect l="l" t="t" r="r" b="b"/>
            <a:pathLst>
              <a:path w="2958464" h="3530722">
                <a:moveTo>
                  <a:pt x="0" y="0"/>
                </a:moveTo>
                <a:lnTo>
                  <a:pt x="2958464" y="0"/>
                </a:lnTo>
                <a:lnTo>
                  <a:pt x="2958464" y="3530722"/>
                </a:lnTo>
                <a:lnTo>
                  <a:pt x="0" y="3530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26228">
            <a:off x="-496741" y="-729721"/>
            <a:ext cx="2565226" cy="3516843"/>
          </a:xfrm>
          <a:custGeom>
            <a:avLst/>
            <a:gdLst/>
            <a:ahLst/>
            <a:cxnLst/>
            <a:rect l="l" t="t" r="r" b="b"/>
            <a:pathLst>
              <a:path w="2565226" h="3516843">
                <a:moveTo>
                  <a:pt x="0" y="0"/>
                </a:moveTo>
                <a:lnTo>
                  <a:pt x="2565226" y="0"/>
                </a:lnTo>
                <a:lnTo>
                  <a:pt x="2565226" y="3516842"/>
                </a:lnTo>
                <a:lnTo>
                  <a:pt x="0" y="35168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" y="1698706"/>
            <a:ext cx="3324658" cy="3837364"/>
          </a:xfrm>
          <a:custGeom>
            <a:avLst/>
            <a:gdLst/>
            <a:ahLst/>
            <a:cxnLst/>
            <a:rect l="l" t="t" r="r" b="b"/>
            <a:pathLst>
              <a:path w="3324658" h="3837364">
                <a:moveTo>
                  <a:pt x="0" y="0"/>
                </a:moveTo>
                <a:lnTo>
                  <a:pt x="3324658" y="0"/>
                </a:lnTo>
                <a:lnTo>
                  <a:pt x="3324658" y="3837364"/>
                </a:lnTo>
                <a:lnTo>
                  <a:pt x="0" y="3837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839" t="-1652" r="-490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26797" y="-156845"/>
            <a:ext cx="1912731" cy="5079895"/>
          </a:xfrm>
          <a:custGeom>
            <a:avLst/>
            <a:gdLst/>
            <a:ahLst/>
            <a:cxnLst/>
            <a:rect l="l" t="t" r="r" b="b"/>
            <a:pathLst>
              <a:path w="1912731" h="5079895">
                <a:moveTo>
                  <a:pt x="0" y="0"/>
                </a:moveTo>
                <a:lnTo>
                  <a:pt x="1912731" y="0"/>
                </a:lnTo>
                <a:lnTo>
                  <a:pt x="1912731" y="5079895"/>
                </a:lnTo>
                <a:lnTo>
                  <a:pt x="0" y="5079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413" t="-2845" b="-347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27563" y="1028700"/>
            <a:ext cx="3494793" cy="3521780"/>
          </a:xfrm>
          <a:custGeom>
            <a:avLst/>
            <a:gdLst/>
            <a:ahLst/>
            <a:cxnLst/>
            <a:rect l="l" t="t" r="r" b="b"/>
            <a:pathLst>
              <a:path w="3494793" h="3521780">
                <a:moveTo>
                  <a:pt x="0" y="0"/>
                </a:moveTo>
                <a:lnTo>
                  <a:pt x="3494794" y="0"/>
                </a:lnTo>
                <a:lnTo>
                  <a:pt x="3494794" y="3521780"/>
                </a:lnTo>
                <a:lnTo>
                  <a:pt x="0" y="3521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63561" y="1790740"/>
            <a:ext cx="3157646" cy="3977740"/>
          </a:xfrm>
          <a:custGeom>
            <a:avLst/>
            <a:gdLst/>
            <a:ahLst/>
            <a:cxnLst/>
            <a:rect l="l" t="t" r="r" b="b"/>
            <a:pathLst>
              <a:path w="3157646" h="3977740">
                <a:moveTo>
                  <a:pt x="0" y="0"/>
                </a:moveTo>
                <a:lnTo>
                  <a:pt x="3157646" y="0"/>
                </a:lnTo>
                <a:lnTo>
                  <a:pt x="3157646" y="3977740"/>
                </a:lnTo>
                <a:lnTo>
                  <a:pt x="0" y="39777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81" t="-16485" r="-28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11100" y="5829172"/>
            <a:ext cx="3769056" cy="3577113"/>
          </a:xfrm>
          <a:custGeom>
            <a:avLst/>
            <a:gdLst/>
            <a:ahLst/>
            <a:cxnLst/>
            <a:rect l="l" t="t" r="r" b="b"/>
            <a:pathLst>
              <a:path w="3769056" h="3577113">
                <a:moveTo>
                  <a:pt x="0" y="0"/>
                </a:moveTo>
                <a:lnTo>
                  <a:pt x="3769056" y="0"/>
                </a:lnTo>
                <a:lnTo>
                  <a:pt x="3769056" y="3577113"/>
                </a:lnTo>
                <a:lnTo>
                  <a:pt x="0" y="35771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58737" y="4960690"/>
            <a:ext cx="3415857" cy="2841728"/>
          </a:xfrm>
          <a:custGeom>
            <a:avLst/>
            <a:gdLst/>
            <a:ahLst/>
            <a:cxnLst/>
            <a:rect l="l" t="t" r="r" b="b"/>
            <a:pathLst>
              <a:path w="3415857" h="2841728">
                <a:moveTo>
                  <a:pt x="0" y="0"/>
                </a:moveTo>
                <a:lnTo>
                  <a:pt x="3415857" y="0"/>
                </a:lnTo>
                <a:lnTo>
                  <a:pt x="3415857" y="2841728"/>
                </a:lnTo>
                <a:lnTo>
                  <a:pt x="0" y="28417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140" r="-614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49284" y="4960831"/>
            <a:ext cx="3015013" cy="3532420"/>
          </a:xfrm>
          <a:custGeom>
            <a:avLst/>
            <a:gdLst/>
            <a:ahLst/>
            <a:cxnLst/>
            <a:rect l="l" t="t" r="r" b="b"/>
            <a:pathLst>
              <a:path w="3015013" h="3532420">
                <a:moveTo>
                  <a:pt x="0" y="0"/>
                </a:moveTo>
                <a:lnTo>
                  <a:pt x="3015013" y="0"/>
                </a:lnTo>
                <a:lnTo>
                  <a:pt x="3015013" y="3532420"/>
                </a:lnTo>
                <a:lnTo>
                  <a:pt x="0" y="35324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548" b="-13532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3419475" y="1147764"/>
            <a:ext cx="114490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Find the word using the letters given.</a:t>
            </a:r>
            <a:endParaRPr lang="en-GB" altLang="en-US" sz="36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95713" y="2347913"/>
            <a:ext cx="5374482" cy="5098257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grpSp>
        <p:nvGrpSpPr>
          <p:cNvPr id="16388" name="Group 5"/>
          <p:cNvGrpSpPr/>
          <p:nvPr/>
        </p:nvGrpSpPr>
        <p:grpSpPr bwMode="auto">
          <a:xfrm>
            <a:off x="3795713" y="7446170"/>
            <a:ext cx="5374482" cy="1695450"/>
            <a:chOff x="291313" y="4936142"/>
            <a:chExt cx="3669738" cy="1223246"/>
          </a:xfrm>
        </p:grpSpPr>
        <p:sp>
          <p:nvSpPr>
            <p:cNvPr id="11" name="Rectangle 10"/>
            <p:cNvSpPr/>
            <p:nvPr/>
          </p:nvSpPr>
          <p:spPr>
            <a:xfrm>
              <a:off x="291313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5643" y="4936142"/>
              <a:ext cx="1221077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36721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</p:grpSp>
      <p:sp>
        <p:nvSpPr>
          <p:cNvPr id="15" name="a"/>
          <p:cNvSpPr/>
          <p:nvPr/>
        </p:nvSpPr>
        <p:spPr>
          <a:xfrm>
            <a:off x="10275095" y="4267200"/>
            <a:ext cx="131206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a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7" name="m"/>
          <p:cNvSpPr/>
          <p:nvPr/>
        </p:nvSpPr>
        <p:spPr>
          <a:xfrm>
            <a:off x="10291764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m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4734" y="7446170"/>
            <a:ext cx="1795463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b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93332" y="7446170"/>
            <a:ext cx="1790700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w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4034" y="7446170"/>
            <a:ext cx="1793081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e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14277975" y="8534402"/>
            <a:ext cx="590550" cy="60722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25" name="p"/>
          <p:cNvSpPr/>
          <p:nvPr/>
        </p:nvSpPr>
        <p:spPr>
          <a:xfrm>
            <a:off x="11720514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p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6" name="n"/>
          <p:cNvSpPr/>
          <p:nvPr/>
        </p:nvSpPr>
        <p:spPr>
          <a:xfrm>
            <a:off x="11734802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n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7" name="e"/>
          <p:cNvSpPr/>
          <p:nvPr/>
        </p:nvSpPr>
        <p:spPr>
          <a:xfrm>
            <a:off x="11734802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e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8" name="g"/>
          <p:cNvSpPr/>
          <p:nvPr/>
        </p:nvSpPr>
        <p:spPr>
          <a:xfrm>
            <a:off x="13163552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g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9" name="b"/>
          <p:cNvSpPr/>
          <p:nvPr/>
        </p:nvSpPr>
        <p:spPr>
          <a:xfrm>
            <a:off x="13177839" y="5634038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b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0" name="t"/>
          <p:cNvSpPr/>
          <p:nvPr/>
        </p:nvSpPr>
        <p:spPr>
          <a:xfrm>
            <a:off x="13177839" y="7000875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t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1" name="w"/>
          <p:cNvSpPr/>
          <p:nvPr/>
        </p:nvSpPr>
        <p:spPr>
          <a:xfrm>
            <a:off x="10275095" y="2928938"/>
            <a:ext cx="131206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w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2" name="s"/>
          <p:cNvSpPr/>
          <p:nvPr/>
        </p:nvSpPr>
        <p:spPr>
          <a:xfrm>
            <a:off x="11720514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s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3" name="i"/>
          <p:cNvSpPr/>
          <p:nvPr/>
        </p:nvSpPr>
        <p:spPr>
          <a:xfrm>
            <a:off x="13163552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i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6" name="n"/>
          <p:cNvSpPr/>
          <p:nvPr/>
        </p:nvSpPr>
        <p:spPr>
          <a:xfrm>
            <a:off x="10291764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n</a:t>
            </a:r>
            <a:endParaRPr lang="en-GB" sz="7200" dirty="0">
              <a:solidFill>
                <a:schemeClr val="tx1"/>
              </a:solidFill>
            </a:endParaRPr>
          </a:p>
        </p:txBody>
      </p:sp>
      <p:pic>
        <p:nvPicPr>
          <p:cNvPr id="16406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9" y="3078959"/>
            <a:ext cx="4474370" cy="379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ChangeArrowheads="1"/>
          </p:cNvSpPr>
          <p:nvPr/>
        </p:nvSpPr>
        <p:spPr bwMode="auto">
          <a:xfrm>
            <a:off x="3419475" y="1147764"/>
            <a:ext cx="114490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Find the word using the letters given.</a:t>
            </a:r>
            <a:endParaRPr lang="en-GB" altLang="en-US" sz="36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95713" y="2347913"/>
            <a:ext cx="5374482" cy="5098257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grpSp>
        <p:nvGrpSpPr>
          <p:cNvPr id="11268" name="Group 5"/>
          <p:cNvGrpSpPr/>
          <p:nvPr/>
        </p:nvGrpSpPr>
        <p:grpSpPr bwMode="auto">
          <a:xfrm>
            <a:off x="3795713" y="7446170"/>
            <a:ext cx="5374482" cy="1695450"/>
            <a:chOff x="291313" y="4936142"/>
            <a:chExt cx="3669738" cy="1223246"/>
          </a:xfrm>
        </p:grpSpPr>
        <p:sp>
          <p:nvSpPr>
            <p:cNvPr id="11" name="Rectangle 10"/>
            <p:cNvSpPr/>
            <p:nvPr/>
          </p:nvSpPr>
          <p:spPr>
            <a:xfrm>
              <a:off x="291313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5643" y="4936142"/>
              <a:ext cx="1221077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36721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275095" y="4267200"/>
            <a:ext cx="131206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 err="1">
                <a:solidFill>
                  <a:schemeClr val="tx1"/>
                </a:solidFill>
              </a:rPr>
              <a:t>i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91764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r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4734" y="7446170"/>
            <a:ext cx="1795463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g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93332" y="7446170"/>
            <a:ext cx="1790700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r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4034" y="7446170"/>
            <a:ext cx="1793081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u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14277975" y="8534402"/>
            <a:ext cx="590550" cy="607220"/>
          </a:xfrm>
          <a:prstGeom prst="rightArrow">
            <a:avLst/>
          </a:prstGeom>
          <a:solidFill>
            <a:srgbClr val="F8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23" name="Oval 22"/>
          <p:cNvSpPr/>
          <p:nvPr/>
        </p:nvSpPr>
        <p:spPr>
          <a:xfrm>
            <a:off x="3419475" y="2083595"/>
            <a:ext cx="1466850" cy="1466850"/>
          </a:xfrm>
          <a:prstGeom prst="ellipse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</a:rPr>
              <a:t>Reveal Answer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720514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c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34802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u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734802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p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163552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r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77839" y="5634038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o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177839" y="7000875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h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75095" y="2928938"/>
            <a:ext cx="131206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a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20514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g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163552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e</a:t>
            </a:r>
            <a:endParaRPr lang="en-GB" sz="7200" dirty="0">
              <a:solidFill>
                <a:schemeClr val="tx1"/>
              </a:solidFill>
            </a:endParaRPr>
          </a:p>
        </p:txBody>
      </p:sp>
      <p:pic>
        <p:nvPicPr>
          <p:cNvPr id="11285" name="Picture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21" y="4276725"/>
            <a:ext cx="4814888" cy="182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291764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b</a:t>
            </a:r>
            <a:endParaRPr lang="en-GB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5" grpId="0" bldLvl="0" animBg="1"/>
      <p:bldP spid="27" grpId="0" bldLvl="0" animBg="1"/>
      <p:bldP spid="29" grpId="0" bldLvl="0" animBg="1"/>
      <p:bldP spid="30" grpId="0" bldLvl="0" animBg="1"/>
      <p:bldP spid="31" grpId="0" bldLvl="0" animBg="1"/>
      <p:bldP spid="33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3419475" y="1147764"/>
            <a:ext cx="114490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Find the word using the letters given.</a:t>
            </a:r>
            <a:endParaRPr lang="en-GB" altLang="en-US" sz="36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95713" y="2347913"/>
            <a:ext cx="5374482" cy="5098257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grpSp>
        <p:nvGrpSpPr>
          <p:cNvPr id="13316" name="Group 5"/>
          <p:cNvGrpSpPr/>
          <p:nvPr/>
        </p:nvGrpSpPr>
        <p:grpSpPr bwMode="auto">
          <a:xfrm>
            <a:off x="3795713" y="7446170"/>
            <a:ext cx="5374482" cy="1695450"/>
            <a:chOff x="291313" y="4936142"/>
            <a:chExt cx="3669738" cy="1223246"/>
          </a:xfrm>
        </p:grpSpPr>
        <p:sp>
          <p:nvSpPr>
            <p:cNvPr id="11" name="Rectangle 10"/>
            <p:cNvSpPr/>
            <p:nvPr/>
          </p:nvSpPr>
          <p:spPr>
            <a:xfrm>
              <a:off x="291313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5643" y="4936142"/>
              <a:ext cx="1221077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36721" y="4936142"/>
              <a:ext cx="1224330" cy="12232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8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700"/>
            </a:p>
          </p:txBody>
        </p:sp>
      </p:grpSp>
      <p:sp>
        <p:nvSpPr>
          <p:cNvPr id="15" name="b"/>
          <p:cNvSpPr/>
          <p:nvPr/>
        </p:nvSpPr>
        <p:spPr>
          <a:xfrm>
            <a:off x="10275095" y="4267200"/>
            <a:ext cx="131206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b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7" name="f"/>
          <p:cNvSpPr/>
          <p:nvPr/>
        </p:nvSpPr>
        <p:spPr>
          <a:xfrm>
            <a:off x="10291764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f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4734" y="7446170"/>
            <a:ext cx="1795463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g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93332" y="7446170"/>
            <a:ext cx="1790700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l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4034" y="7446170"/>
            <a:ext cx="1793081" cy="16954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/>
          <a:lstStyle/>
          <a:p>
            <a:pPr algn="ctr">
              <a:defRPr/>
            </a:pPr>
            <a:r>
              <a:rPr lang="en-GB" sz="9000" dirty="0">
                <a:solidFill>
                  <a:schemeClr val="tx1"/>
                </a:solidFill>
              </a:rPr>
              <a:t>o</a:t>
            </a:r>
            <a:endParaRPr lang="en-GB" sz="9000" dirty="0">
              <a:solidFill>
                <a:schemeClr val="tx1"/>
              </a:solidFill>
            </a:endParaRPr>
          </a:p>
        </p:txBody>
      </p:sp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14277975" y="8534402"/>
            <a:ext cx="590550" cy="607220"/>
          </a:xfrm>
          <a:prstGeom prst="rightArrow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23" name="Reveal Answer"/>
          <p:cNvSpPr/>
          <p:nvPr/>
        </p:nvSpPr>
        <p:spPr>
          <a:xfrm>
            <a:off x="3419475" y="2083595"/>
            <a:ext cx="1466850" cy="1466850"/>
          </a:xfrm>
          <a:prstGeom prst="ellipse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</a:rPr>
              <a:t>Reveal Answer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s"/>
          <p:cNvSpPr/>
          <p:nvPr/>
        </p:nvSpPr>
        <p:spPr>
          <a:xfrm>
            <a:off x="11720514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s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6" name="i"/>
          <p:cNvSpPr/>
          <p:nvPr/>
        </p:nvSpPr>
        <p:spPr>
          <a:xfrm>
            <a:off x="11734802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i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7" name="n"/>
          <p:cNvSpPr/>
          <p:nvPr/>
        </p:nvSpPr>
        <p:spPr>
          <a:xfrm>
            <a:off x="11734802" y="7000875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n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8" name="m"/>
          <p:cNvSpPr/>
          <p:nvPr/>
        </p:nvSpPr>
        <p:spPr>
          <a:xfrm>
            <a:off x="13163552" y="4267200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m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29" name="o"/>
          <p:cNvSpPr/>
          <p:nvPr/>
        </p:nvSpPr>
        <p:spPr>
          <a:xfrm>
            <a:off x="13177839" y="5634038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o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0" name="p"/>
          <p:cNvSpPr/>
          <p:nvPr/>
        </p:nvSpPr>
        <p:spPr>
          <a:xfrm>
            <a:off x="13177839" y="7000875"/>
            <a:ext cx="1312070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p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1" name="e"/>
          <p:cNvSpPr/>
          <p:nvPr/>
        </p:nvSpPr>
        <p:spPr>
          <a:xfrm>
            <a:off x="10275095" y="2928938"/>
            <a:ext cx="131206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e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2" name="a"/>
          <p:cNvSpPr/>
          <p:nvPr/>
        </p:nvSpPr>
        <p:spPr>
          <a:xfrm>
            <a:off x="11720514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a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33" name="g"/>
          <p:cNvSpPr/>
          <p:nvPr/>
        </p:nvSpPr>
        <p:spPr>
          <a:xfrm>
            <a:off x="13163552" y="2928938"/>
            <a:ext cx="1309688" cy="1240632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g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16" name="l"/>
          <p:cNvSpPr/>
          <p:nvPr/>
        </p:nvSpPr>
        <p:spPr>
          <a:xfrm>
            <a:off x="10291764" y="5634038"/>
            <a:ext cx="1309688" cy="1238250"/>
          </a:xfrm>
          <a:prstGeom prst="rect">
            <a:avLst/>
          </a:prstGeom>
          <a:solidFill>
            <a:schemeClr val="bg1"/>
          </a:solidFill>
          <a:ln w="28575">
            <a:solidFill>
              <a:srgbClr val="ED1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en-GB" sz="7200" dirty="0">
                <a:solidFill>
                  <a:schemeClr val="tx1"/>
                </a:solidFill>
              </a:rPr>
              <a:t>l</a:t>
            </a:r>
            <a:endParaRPr lang="en-GB" sz="7200" dirty="0">
              <a:solidFill>
                <a:schemeClr val="tx1"/>
              </a:solidFill>
            </a:endParaRPr>
          </a:p>
        </p:txBody>
      </p:sp>
      <p:pic>
        <p:nvPicPr>
          <p:cNvPr id="13334" name="Picture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9" y="3664745"/>
            <a:ext cx="4283870" cy="246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Multiplication Sign 33"/>
          <p:cNvSpPr/>
          <p:nvPr/>
        </p:nvSpPr>
        <p:spPr>
          <a:xfrm>
            <a:off x="10208421" y="2895602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35" name="Multiplication Sign 34"/>
          <p:cNvSpPr/>
          <p:nvPr/>
        </p:nvSpPr>
        <p:spPr>
          <a:xfrm>
            <a:off x="11720514" y="2878934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36" name="Multiplication Sign 35"/>
          <p:cNvSpPr/>
          <p:nvPr/>
        </p:nvSpPr>
        <p:spPr>
          <a:xfrm>
            <a:off x="10248902" y="4202909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37" name="Multiplication Sign 36"/>
          <p:cNvSpPr/>
          <p:nvPr/>
        </p:nvSpPr>
        <p:spPr>
          <a:xfrm>
            <a:off x="11720514" y="4233864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38" name="Multiplication Sign 37"/>
          <p:cNvSpPr/>
          <p:nvPr/>
        </p:nvSpPr>
        <p:spPr>
          <a:xfrm>
            <a:off x="13134977" y="4217196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39" name="Multiplication Sign 38"/>
          <p:cNvSpPr/>
          <p:nvPr/>
        </p:nvSpPr>
        <p:spPr>
          <a:xfrm>
            <a:off x="11694321" y="5545934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40" name="Multiplication Sign 39"/>
          <p:cNvSpPr/>
          <p:nvPr/>
        </p:nvSpPr>
        <p:spPr>
          <a:xfrm>
            <a:off x="10248902" y="6912771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41" name="Multiplication Sign 40"/>
          <p:cNvSpPr/>
          <p:nvPr/>
        </p:nvSpPr>
        <p:spPr>
          <a:xfrm>
            <a:off x="11718134" y="6936584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sp>
        <p:nvSpPr>
          <p:cNvPr id="42" name="Multiplication Sign 41"/>
          <p:cNvSpPr/>
          <p:nvPr/>
        </p:nvSpPr>
        <p:spPr>
          <a:xfrm>
            <a:off x="13187364" y="6969921"/>
            <a:ext cx="1338263" cy="1338263"/>
          </a:xfrm>
          <a:prstGeom prst="mathMultiply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/>
          </a:p>
        </p:txBody>
      </p:sp>
      <p:grpSp>
        <p:nvGrpSpPr>
          <p:cNvPr id="2" name="Group 1"/>
          <p:cNvGrpSpPr/>
          <p:nvPr/>
        </p:nvGrpSpPr>
        <p:grpSpPr bwMode="auto">
          <a:xfrm>
            <a:off x="3795714" y="7441407"/>
            <a:ext cx="5376863" cy="1695450"/>
            <a:chOff x="1157288" y="5116513"/>
            <a:chExt cx="3584575" cy="1130300"/>
          </a:xfrm>
        </p:grpSpPr>
        <p:sp>
          <p:nvSpPr>
            <p:cNvPr id="43" name="Rectangle 42"/>
            <p:cNvSpPr/>
            <p:nvPr/>
          </p:nvSpPr>
          <p:spPr>
            <a:xfrm>
              <a:off x="3544888" y="5116513"/>
              <a:ext cx="1196975" cy="1130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D1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/>
            <a:lstStyle/>
            <a:p>
              <a:pPr algn="ctr">
                <a:defRPr/>
              </a:pPr>
              <a:r>
                <a:rPr lang="en-GB" sz="9000" dirty="0">
                  <a:solidFill>
                    <a:schemeClr val="tx1"/>
                  </a:solidFill>
                </a:rPr>
                <a:t>g</a:t>
              </a:r>
              <a:endParaRPr lang="en-GB" sz="90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57288" y="5116513"/>
              <a:ext cx="1193800" cy="1130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D1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/>
            <a:lstStyle/>
            <a:p>
              <a:pPr algn="ctr">
                <a:defRPr/>
              </a:pPr>
              <a:r>
                <a:rPr lang="en-GB" sz="9000" dirty="0">
                  <a:solidFill>
                    <a:schemeClr val="tx1"/>
                  </a:solidFill>
                </a:rPr>
                <a:t>l</a:t>
              </a:r>
              <a:endParaRPr lang="en-GB" sz="90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351088" y="5116513"/>
              <a:ext cx="1195388" cy="11303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D1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/>
            <a:lstStyle/>
            <a:p>
              <a:pPr algn="ctr">
                <a:defRPr/>
              </a:pPr>
              <a:r>
                <a:rPr lang="en-GB" sz="9000" dirty="0">
                  <a:solidFill>
                    <a:schemeClr val="tx1"/>
                  </a:solidFill>
                </a:rPr>
                <a:t>o</a:t>
              </a:r>
              <a:endParaRPr lang="en-GB" sz="90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</p:bldLst>
  </p:timing>
</p:sld>
</file>

<file path=ppt/tags/tag1.xml><?xml version="1.0" encoding="utf-8"?>
<p:tagLst xmlns:p="http://schemas.openxmlformats.org/presentationml/2006/main">
  <p:tag name="TABLE_ENDDRAG_ORIGIN_RECT" val="740*237"/>
  <p:tag name="TABLE_ENDDRAG_RECT" val="67*98*740*237"/>
</p:tagLst>
</file>

<file path=ppt/tags/tag2.xml><?xml version="1.0" encoding="utf-8"?>
<p:tagLst xmlns:p="http://schemas.openxmlformats.org/presentationml/2006/main">
  <p:tag name="SLIDELIZARD_POLLTEMPLATEID" val="6163538ab17423feb6c368db"/>
</p:tagLst>
</file>

<file path=ppt/tags/tag3.xml><?xml version="1.0" encoding="utf-8"?>
<p:tagLst xmlns:p="http://schemas.openxmlformats.org/presentationml/2006/main">
  <p:tag name="SLIDELIZARD_POLLTEMPLATEID" val="6163538ab17423feb6c368db"/>
</p:tagLst>
</file>

<file path=ppt/tags/tag4.xml><?xml version="1.0" encoding="utf-8"?>
<p:tagLst xmlns:p="http://schemas.openxmlformats.org/presentationml/2006/main">
  <p:tag name="SLIDELIZARD_POLLTEMPLATEID" val="6163538ab17423feb6c368d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1348</Words>
  <Application>WPS Presentation</Application>
  <PresentationFormat>On-screen Show (4:3)</PresentationFormat>
  <Paragraphs>301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Mango AC</vt:lpstr>
      <vt:lpstr>Arial</vt:lpstr>
      <vt:lpstr>Microsoft YaHei</vt:lpstr>
      <vt:lpstr>Arial Unicode MS</vt:lpstr>
      <vt:lpstr>Calibri</vt:lpstr>
      <vt:lpstr>Calibri</vt:lpstr>
      <vt:lpstr>Century Schoolbook</vt:lpstr>
      <vt:lpstr>Comic Sans MS</vt:lpstr>
      <vt:lpstr>Twinkl SemiBold</vt:lpstr>
      <vt:lpstr>Segoe Print</vt:lpstr>
      <vt:lpstr>Twinkl</vt:lpstr>
      <vt:lpstr>Sassoon Infant Rg</vt:lpstr>
      <vt:lpstr>Yu Gothic UI</vt:lpstr>
      <vt:lpstr>Chaparral Pro Light</vt:lpstr>
      <vt:lpstr>Franklin Gothic Medium Cond</vt:lpstr>
      <vt:lpstr>Lobster 1.4</vt:lpstr>
      <vt:lpstr>STXingkai</vt:lpstr>
      <vt:lpstr>Courier New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Playful Illustrated Group Project Presentation</dc:title>
  <dc:creator/>
  <cp:lastModifiedBy>User</cp:lastModifiedBy>
  <cp:revision>2</cp:revision>
  <dcterms:created xsi:type="dcterms:W3CDTF">2006-08-16T00:00:00Z</dcterms:created>
  <dcterms:modified xsi:type="dcterms:W3CDTF">2025-08-26T07:42:48Z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0F3DA9A1DEAA4716A525FE38FC854BEC_13</vt:lpwstr>
  </property>
  <property fmtid="{D5CDD505-2E9C-101B-9397-08002B2CF9AE}" pid="3" name="KSOProductBuildVer">
    <vt:lpwstr>1033-12.2.0.21179</vt:lpwstr>
  </property>
</Properties>
</file>