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328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3" r:id="rId12"/>
    <p:sldId id="318" r:id="rId13"/>
    <p:sldId id="319" r:id="rId14"/>
    <p:sldId id="320" r:id="rId15"/>
    <p:sldId id="321" r:id="rId16"/>
    <p:sldId id="322" r:id="rId17"/>
    <p:sldId id="325" r:id="rId18"/>
    <p:sldId id="327" r:id="rId19"/>
    <p:sldId id="259" r:id="rId20"/>
    <p:sldId id="260" r:id="rId21"/>
    <p:sldId id="261" r:id="rId2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Josefin Sans" pitchFamily="2" charset="0"/>
      <p:regular r:id="rId28"/>
      <p:bold r:id="rId29"/>
      <p:italic r:id="rId30"/>
      <p:boldItalic r:id="rId31"/>
    </p:embeddedFont>
    <p:embeddedFont>
      <p:font typeface="Patrick Hand" panose="00000500000000000000" pitchFamily="2" charset="0"/>
      <p:regular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34136-DEDA-761F-299B-793384AE423F}" v="9" dt="2025-09-21T05:43:46.571"/>
  </p1510:revLst>
</p1510:revInfo>
</file>

<file path=ppt/tableStyles.xml><?xml version="1.0" encoding="utf-8"?>
<a:tblStyleLst xmlns:a="http://schemas.openxmlformats.org/drawingml/2006/main" def="{62A3D1F9-A654-4DCE-BE38-E4CF0217822F}">
  <a:tblStyle styleId="{62A3D1F9-A654-4DCE-BE38-E4CF021782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ed Hamideh" userId="S::waed4765@islamic-ec.edu.jo::33cd9c23-d42d-45f3-85ef-61119a930d36" providerId="AD" clId="Web-{15D34136-DEDA-761F-299B-793384AE423F}"/>
    <pc:docChg chg="modSld">
      <pc:chgData name="Waed Hamideh" userId="S::waed4765@islamic-ec.edu.jo::33cd9c23-d42d-45f3-85ef-61119a930d36" providerId="AD" clId="Web-{15D34136-DEDA-761F-299B-793384AE423F}" dt="2025-09-21T05:43:46.259" v="4" actId="20577"/>
      <pc:docMkLst>
        <pc:docMk/>
      </pc:docMkLst>
      <pc:sldChg chg="modSp">
        <pc:chgData name="Waed Hamideh" userId="S::waed4765@islamic-ec.edu.jo::33cd9c23-d42d-45f3-85ef-61119a930d36" providerId="AD" clId="Web-{15D34136-DEDA-761F-299B-793384AE423F}" dt="2025-09-21T05:43:46.259" v="4" actId="20577"/>
        <pc:sldMkLst>
          <pc:docMk/>
          <pc:sldMk cId="0" sldId="259"/>
        </pc:sldMkLst>
        <pc:spChg chg="mod">
          <ac:chgData name="Waed Hamideh" userId="S::waed4765@islamic-ec.edu.jo::33cd9c23-d42d-45f3-85ef-61119a930d36" providerId="AD" clId="Web-{15D34136-DEDA-761F-299B-793384AE423F}" dt="2025-09-21T05:43:35.474" v="1" actId="20577"/>
          <ac:spMkLst>
            <pc:docMk/>
            <pc:sldMk cId="0" sldId="259"/>
            <ac:spMk id="1948" creationId="{00000000-0000-0000-0000-000000000000}"/>
          </ac:spMkLst>
        </pc:spChg>
        <pc:spChg chg="mod">
          <ac:chgData name="Waed Hamideh" userId="S::waed4765@islamic-ec.edu.jo::33cd9c23-d42d-45f3-85ef-61119a930d36" providerId="AD" clId="Web-{15D34136-DEDA-761F-299B-793384AE423F}" dt="2025-09-21T05:43:40.396" v="2" actId="20577"/>
          <ac:spMkLst>
            <pc:docMk/>
            <pc:sldMk cId="0" sldId="259"/>
            <ac:spMk id="1951" creationId="{00000000-0000-0000-0000-000000000000}"/>
          </ac:spMkLst>
        </pc:spChg>
        <pc:spChg chg="mod">
          <ac:chgData name="Waed Hamideh" userId="S::waed4765@islamic-ec.edu.jo::33cd9c23-d42d-45f3-85ef-61119a930d36" providerId="AD" clId="Web-{15D34136-DEDA-761F-299B-793384AE423F}" dt="2025-09-21T05:43:46.259" v="4" actId="20577"/>
          <ac:spMkLst>
            <pc:docMk/>
            <pc:sldMk cId="0" sldId="259"/>
            <ac:spMk id="1954" creationId="{00000000-0000-0000-0000-000000000000}"/>
          </ac:spMkLst>
        </pc:spChg>
        <pc:spChg chg="mod">
          <ac:chgData name="Waed Hamideh" userId="S::waed4765@islamic-ec.edu.jo::33cd9c23-d42d-45f3-85ef-61119a930d36" providerId="AD" clId="Web-{15D34136-DEDA-761F-299B-793384AE423F}" dt="2025-09-21T05:43:43.771" v="3" actId="20577"/>
          <ac:spMkLst>
            <pc:docMk/>
            <pc:sldMk cId="0" sldId="259"/>
            <ac:spMk id="19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175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63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66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85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9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79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5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188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49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8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34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53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9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22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21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54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2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8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4E3-7334-4682-BF0F-8E1EBAE6F49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973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8059719" y="-770833"/>
            <a:ext cx="1713041" cy="2612246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>
                <a:alpha val="95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7" r:id="rId8"/>
    <p:sldLayoutId id="2147483681" r:id="rId9"/>
    <p:sldLayoutId id="2147483682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lenovo\Downloads\yt5s.com-Verb%20To%20Be%20Past%20Tense%20S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solidFill>
                  <a:schemeClr val="accent3"/>
                </a:solidFill>
              </a:rPr>
              <a:t>Present simple/ Regular verbs</a:t>
            </a:r>
            <a:br>
              <a:rPr lang="en" sz="3200" dirty="0">
                <a:solidFill>
                  <a:schemeClr val="accent3"/>
                </a:solidFill>
              </a:rPr>
            </a:br>
            <a:r>
              <a:rPr lang="en" sz="3200" dirty="0">
                <a:solidFill>
                  <a:schemeClr val="accent3"/>
                </a:solidFill>
              </a:rPr>
              <a:t>Affirmative</a:t>
            </a:r>
            <a:endParaRPr sz="32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GRADE 4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04975" y="4199860"/>
            <a:ext cx="1662301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/>
              <a:t>Unit 1</a:t>
            </a:r>
            <a:endParaRPr lang="ar-JO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04975" y="4667233"/>
            <a:ext cx="1662301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/>
              <a:t>40 minutes</a:t>
            </a:r>
            <a:endParaRPr lang="ar-J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26609" y="989450"/>
            <a:ext cx="9017391" cy="3990513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499" y="120378"/>
            <a:ext cx="6875747" cy="6534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accent3"/>
                </a:solidFill>
              </a:rPr>
              <a:t>Formative assessment</a:t>
            </a:r>
            <a:endParaRPr sz="2800" dirty="0"/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199" y="1515599"/>
            <a:ext cx="6955127" cy="2246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53220" y="1217117"/>
            <a:ext cx="7766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Change the following subjects with suitable pronouns.</a:t>
            </a:r>
            <a:br>
              <a:rPr lang="en-GB" sz="2000" dirty="0"/>
            </a:br>
            <a:r>
              <a:rPr lang="en-GB" sz="2800" b="1" i="1" dirty="0"/>
              <a:t>I – you – we – they – he – she- it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351692" y="2263728"/>
            <a:ext cx="8291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 </a:t>
            </a:r>
            <a:r>
              <a:rPr lang="en-US" sz="2400" dirty="0"/>
              <a:t>My sister                   _______________</a:t>
            </a:r>
          </a:p>
          <a:p>
            <a:r>
              <a:rPr lang="en-US" sz="2400" dirty="0"/>
              <a:t>Tom and I                  _______________</a:t>
            </a:r>
          </a:p>
          <a:p>
            <a:r>
              <a:rPr lang="en-US" sz="2400" dirty="0"/>
              <a:t>My bike                     _______________</a:t>
            </a:r>
          </a:p>
          <a:p>
            <a:r>
              <a:rPr lang="en-US" sz="2400" dirty="0"/>
              <a:t>Mohammed                _______________</a:t>
            </a:r>
          </a:p>
          <a:p>
            <a:r>
              <a:rPr lang="en-US" sz="2400" dirty="0"/>
              <a:t>Sally and Omar          _______________</a:t>
            </a:r>
          </a:p>
          <a:p>
            <a:r>
              <a:rPr lang="en-US" sz="2400" dirty="0"/>
              <a:t> The cats                    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3491" y="433434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485058"/>
              </a:buClr>
              <a:buSzPts val="2000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Patrick Hand"/>
                <a:sym typeface="Patrick Hand"/>
              </a:rPr>
              <a:t>Rally coach 2 min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33" y="2374066"/>
            <a:ext cx="23837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26609" y="989450"/>
            <a:ext cx="9017391" cy="3990513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499" y="120378"/>
            <a:ext cx="6875747" cy="6534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accent3"/>
                </a:solidFill>
              </a:rPr>
              <a:t>Feedback</a:t>
            </a:r>
            <a:endParaRPr sz="2800" dirty="0"/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199" y="1515599"/>
            <a:ext cx="6955127" cy="2246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53220" y="1217117"/>
            <a:ext cx="7766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Change the following subjects with suitable pronouns.</a:t>
            </a:r>
            <a:br>
              <a:rPr lang="en-GB" sz="2000" dirty="0"/>
            </a:br>
            <a:r>
              <a:rPr lang="en-GB" sz="2800" b="1" i="1" dirty="0"/>
              <a:t>I – you – we – they – he – she- it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351692" y="2263728"/>
            <a:ext cx="8291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 </a:t>
            </a:r>
            <a:r>
              <a:rPr lang="en-US" sz="2400" dirty="0"/>
              <a:t>My sister                   __she_________</a:t>
            </a:r>
          </a:p>
          <a:p>
            <a:r>
              <a:rPr lang="en-US" sz="2400" dirty="0"/>
              <a:t>Tom and I                  ____we________</a:t>
            </a:r>
          </a:p>
          <a:p>
            <a:r>
              <a:rPr lang="en-US" sz="2400" dirty="0"/>
              <a:t>My bike                     ___it___________</a:t>
            </a:r>
          </a:p>
          <a:p>
            <a:r>
              <a:rPr lang="en-US" sz="2400" dirty="0"/>
              <a:t>Mohammed                __he__________</a:t>
            </a:r>
          </a:p>
          <a:p>
            <a:r>
              <a:rPr lang="en-US" sz="2400" dirty="0"/>
              <a:t>Sally and Omar          ___they________</a:t>
            </a:r>
          </a:p>
          <a:p>
            <a:pPr lvl="0"/>
            <a:r>
              <a:rPr lang="en-US" sz="2400" dirty="0"/>
              <a:t> The cats                    ___they_________</a:t>
            </a:r>
          </a:p>
          <a:p>
            <a:pPr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266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Presentation</a:t>
            </a:r>
            <a:br>
              <a:rPr lang="en-US" dirty="0">
                <a:solidFill>
                  <a:schemeClr val="accent3"/>
                </a:solidFill>
              </a:rPr>
            </a:b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6410596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Examples:</a:t>
            </a:r>
          </a:p>
          <a:p>
            <a:pPr lvl="0"/>
            <a:r>
              <a:rPr lang="en-US" sz="3200" b="1" baseline="-25000" dirty="0"/>
              <a:t>I drink milk every morning.</a:t>
            </a:r>
          </a:p>
          <a:p>
            <a:pPr lvl="0"/>
            <a:r>
              <a:rPr lang="en-US" sz="3200" b="1" baseline="-25000" dirty="0"/>
              <a:t>I go to IEC School.</a:t>
            </a:r>
          </a:p>
          <a:p>
            <a:pPr lvl="0"/>
            <a:r>
              <a:rPr lang="en-US" sz="3200" b="1" baseline="-25000" dirty="0"/>
              <a:t>Water boils at 100 degrees Celsius.</a:t>
            </a:r>
          </a:p>
          <a:p>
            <a:endParaRPr lang="en-US" sz="2400" dirty="0"/>
          </a:p>
          <a:p>
            <a:pPr marL="139700" indent="0">
              <a:buNone/>
            </a:pPr>
            <a:endParaRPr lang="en-US" sz="2400"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827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1002564" y="1216792"/>
            <a:ext cx="753290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1- He / She / It.(3</a:t>
            </a:r>
            <a:r>
              <a:rPr lang="en-US" sz="2600" kern="1200" baseline="30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rd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 person singular) 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Ex: </a:t>
            </a:r>
            <a:r>
              <a:rPr lang="en-US" sz="2600" u="sng" kern="1200" dirty="0">
                <a:solidFill>
                  <a:prstClr val="black"/>
                </a:solidFill>
                <a:latin typeface="Trebuchet MS"/>
              </a:rPr>
              <a:t>He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 play</a:t>
            </a:r>
            <a:r>
              <a:rPr lang="en-US" sz="2600" b="1" u="sng" kern="1200" dirty="0">
                <a:solidFill>
                  <a:prstClr val="black"/>
                </a:solidFill>
                <a:latin typeface="Trebuchet MS"/>
              </a:rPr>
              <a:t>s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 football.</a:t>
            </a:r>
          </a:p>
          <a:p>
            <a:pPr marL="27432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600" u="sng" kern="1200" dirty="0">
                <a:solidFill>
                  <a:prstClr val="black"/>
                </a:solidFill>
                <a:latin typeface="Trebuchet MS"/>
              </a:rPr>
              <a:t>It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 finish</a:t>
            </a:r>
            <a:r>
              <a:rPr lang="en-US" sz="2600" u="sng" kern="1200" dirty="0">
                <a:solidFill>
                  <a:prstClr val="black"/>
                </a:solidFill>
                <a:latin typeface="Trebuchet MS"/>
              </a:rPr>
              <a:t>es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 at 11 pm.</a:t>
            </a:r>
          </a:p>
          <a:p>
            <a:pPr marL="274320" indent="-274320">
              <a:spcBef>
                <a:spcPts val="600"/>
              </a:spcBef>
              <a:buClr>
                <a:srgbClr val="B13F9A"/>
              </a:buClr>
              <a:buSzPct val="73000"/>
            </a:pPr>
            <a:endParaRPr lang="en-US" sz="2600" kern="1200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2- A singular subject.</a:t>
            </a:r>
          </a:p>
          <a:p>
            <a:pPr marL="27432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Ex: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</a:rPr>
              <a:t> </a:t>
            </a:r>
            <a:r>
              <a:rPr lang="en-US" sz="2600" u="sng" kern="1200" dirty="0">
                <a:solidFill>
                  <a:prstClr val="black"/>
                </a:solidFill>
                <a:latin typeface="Trebuchet MS"/>
              </a:rPr>
              <a:t>My cat  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drink</a:t>
            </a:r>
            <a:r>
              <a:rPr lang="en-US" sz="2600" b="1" u="sng" kern="1200" dirty="0">
                <a:solidFill>
                  <a:prstClr val="black"/>
                </a:solidFill>
                <a:latin typeface="Trebuchet MS"/>
              </a:rPr>
              <a:t>s</a:t>
            </a:r>
            <a:r>
              <a:rPr lang="en-US" sz="2600" kern="1200" dirty="0">
                <a:solidFill>
                  <a:prstClr val="black"/>
                </a:solidFill>
                <a:latin typeface="Trebuchet MS"/>
              </a:rPr>
              <a:t> milk</a:t>
            </a:r>
            <a:endParaRPr lang="en-US" sz="2600" kern="1200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6986997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  <a:p>
            <a:endParaRPr lang="en-US" sz="2800" i="1" u="sng" dirty="0">
              <a:solidFill>
                <a:schemeClr val="accent3"/>
              </a:solidFill>
            </a:endParaRPr>
          </a:p>
          <a:p>
            <a:endParaRPr lang="en-US" sz="2800" i="1" u="sng" dirty="0">
              <a:solidFill>
                <a:schemeClr val="accent3"/>
              </a:solidFill>
            </a:endParaRPr>
          </a:p>
          <a:p>
            <a:r>
              <a:rPr lang="en-US" sz="2800" i="1" u="sng" dirty="0"/>
              <a:t>We add –s or -</a:t>
            </a:r>
            <a:r>
              <a:rPr lang="en-US" sz="2800" i="1" u="sng" dirty="0" err="1"/>
              <a:t>es</a:t>
            </a:r>
            <a:r>
              <a:rPr lang="en-US" sz="2800" i="1" u="sng" dirty="0"/>
              <a:t> to the verb if there is: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4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6986997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We add –</a:t>
            </a:r>
            <a:r>
              <a:rPr lang="en-US" dirty="0" err="1"/>
              <a:t>es</a:t>
            </a:r>
            <a:r>
              <a:rPr lang="en-US" dirty="0"/>
              <a:t> to the verb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775" y="953922"/>
            <a:ext cx="7744720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baseline="-25000" dirty="0"/>
              <a:t>-If the verb ends with (x, s, z, </a:t>
            </a:r>
            <a:r>
              <a:rPr lang="en-US" sz="4000" b="1" baseline="-25000" dirty="0" err="1"/>
              <a:t>sh</a:t>
            </a:r>
            <a:r>
              <a:rPr lang="en-US" sz="4000" b="1" baseline="-25000" dirty="0"/>
              <a:t>, </a:t>
            </a:r>
            <a:r>
              <a:rPr lang="en-US" sz="4000" b="1" baseline="-25000" dirty="0" err="1"/>
              <a:t>ch</a:t>
            </a:r>
            <a:r>
              <a:rPr lang="en-US" sz="4000" b="1" baseline="-25000" dirty="0"/>
              <a:t>, </a:t>
            </a:r>
            <a:r>
              <a:rPr lang="en-US" sz="4000" b="1" baseline="-25000" dirty="0" err="1"/>
              <a:t>ss</a:t>
            </a:r>
            <a:r>
              <a:rPr lang="en-US" sz="4000" b="1" baseline="-25000" dirty="0"/>
              <a:t>) </a:t>
            </a:r>
          </a:p>
          <a:p>
            <a:pPr lvl="0"/>
            <a:r>
              <a:rPr lang="en-US" sz="4000" b="1" baseline="-25000" dirty="0"/>
              <a:t>Ex: Watch – watches / miss – misses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Who wants to give more examples?</a:t>
            </a:r>
          </a:p>
        </p:txBody>
      </p:sp>
    </p:spTree>
    <p:extLst>
      <p:ext uri="{BB962C8B-B14F-4D97-AF65-F5344CB8AC3E}">
        <p14:creationId xmlns:p14="http://schemas.microsoft.com/office/powerpoint/2010/main" val="169390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7239855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/>
              <a:t>The –y rules</a:t>
            </a:r>
            <a:r>
              <a:rPr lang="en-US" dirty="0"/>
              <a:t>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068" y="918921"/>
            <a:ext cx="6542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Gothic century"/>
              </a:rPr>
              <a:t>1- If the verb ends with  –y and before the –y there is a vowel we only add –s</a:t>
            </a:r>
          </a:p>
          <a:p>
            <a:pPr>
              <a:buNone/>
            </a:pPr>
            <a:endParaRPr lang="en-US" sz="2800" dirty="0">
              <a:latin typeface="Gothic century"/>
            </a:endParaRPr>
          </a:p>
          <a:p>
            <a:pPr>
              <a:buNone/>
            </a:pPr>
            <a:r>
              <a:rPr lang="en-US" sz="2800" dirty="0">
                <a:latin typeface="Gothic century"/>
              </a:rPr>
              <a:t>Play: play</a:t>
            </a:r>
            <a:r>
              <a:rPr lang="en-US" sz="2800" u="sng" dirty="0">
                <a:latin typeface="Gothic century"/>
              </a:rPr>
              <a:t>s</a:t>
            </a:r>
          </a:p>
          <a:p>
            <a:pPr>
              <a:buNone/>
            </a:pPr>
            <a:r>
              <a:rPr lang="en-US" sz="2800" dirty="0">
                <a:latin typeface="Gothic century"/>
              </a:rPr>
              <a:t>Pay: pay</a:t>
            </a:r>
            <a:r>
              <a:rPr lang="en-US" sz="2800" u="sng" dirty="0">
                <a:latin typeface="Gothic century"/>
              </a:rPr>
              <a:t>s</a:t>
            </a:r>
            <a:r>
              <a:rPr lang="en-US" sz="2800" dirty="0">
                <a:latin typeface="Gothic century"/>
              </a:rPr>
              <a:t>                    </a:t>
            </a:r>
          </a:p>
        </p:txBody>
      </p:sp>
      <p:pic>
        <p:nvPicPr>
          <p:cNvPr id="25" name="Picture 2" descr="C:\Users\hazem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64" y="1941342"/>
            <a:ext cx="3305908" cy="2178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64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7239855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/>
              <a:t>The –y rules</a:t>
            </a:r>
            <a:r>
              <a:rPr lang="en-US" dirty="0"/>
              <a:t>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068" y="918921"/>
            <a:ext cx="7726224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4400" kern="1200" baseline="-25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2-If the word ends with a consonant + y we change the "y" into "</a:t>
            </a:r>
            <a:r>
              <a:rPr lang="en-US" sz="4400" kern="1200" baseline="-25000" dirty="0" err="1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i</a:t>
            </a:r>
            <a:r>
              <a:rPr lang="en-US" sz="4400" kern="1200" baseline="-25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" and add –</a:t>
            </a:r>
            <a:r>
              <a:rPr lang="en-US" sz="4400" kern="1200" baseline="-25000" dirty="0" err="1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es</a:t>
            </a:r>
            <a:endParaRPr lang="en-US" sz="4400" kern="1200" baseline="-25000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4400" kern="1200" baseline="-25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study –</a:t>
            </a:r>
            <a:r>
              <a:rPr lang="en-US" sz="4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4400" kern="1200" baseline="-25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studies. </a:t>
            </a:r>
            <a:endParaRPr lang="en-US" sz="2600" kern="1200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  <a:p>
            <a:pPr>
              <a:buNone/>
            </a:pPr>
            <a:endParaRPr lang="en-US" sz="2800" dirty="0">
              <a:latin typeface="Gothic century"/>
            </a:endParaRPr>
          </a:p>
          <a:p>
            <a:pPr>
              <a:buNone/>
            </a:pPr>
            <a:r>
              <a:rPr lang="en-US" sz="2800" dirty="0">
                <a:latin typeface="Gothic century"/>
              </a:rPr>
              <a:t>Carry: carries</a:t>
            </a:r>
          </a:p>
          <a:p>
            <a:pPr>
              <a:buNone/>
            </a:pPr>
            <a:r>
              <a:rPr lang="en-US" sz="2800" dirty="0">
                <a:latin typeface="Gothic century"/>
              </a:rPr>
              <a:t>Cry: cries</a:t>
            </a:r>
          </a:p>
          <a:p>
            <a:pPr>
              <a:buNone/>
            </a:pPr>
            <a:r>
              <a:rPr lang="en-US" sz="2800" dirty="0">
                <a:latin typeface="Gothic century"/>
              </a:rPr>
              <a:t>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14769" b="41743"/>
          <a:stretch/>
        </p:blipFill>
        <p:spPr>
          <a:xfrm>
            <a:off x="4135903" y="2124222"/>
            <a:ext cx="4149968" cy="19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18593" y="1111327"/>
            <a:ext cx="8124637" cy="2761671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7239855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>
                <a:solidFill>
                  <a:schemeClr val="accent3"/>
                </a:solidFill>
              </a:rPr>
              <a:t>Plural subjects/ (I- we –you – they)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068" y="918921"/>
            <a:ext cx="772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Gothic century"/>
              </a:rPr>
              <a:t>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6016" y="1407301"/>
            <a:ext cx="548419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E24747"/>
                </a:solidFill>
              </a:rPr>
              <a:t>Plural subjects/ (I- we –you – they) + V1……</a:t>
            </a:r>
          </a:p>
          <a:p>
            <a:pPr lvl="0"/>
            <a:r>
              <a:rPr lang="en-US" sz="2000" b="1" dirty="0">
                <a:solidFill>
                  <a:srgbClr val="E24747"/>
                </a:solidFill>
              </a:rPr>
              <a:t>EX: 1-The boys play football every week.</a:t>
            </a:r>
          </a:p>
          <a:p>
            <a:pPr lvl="0"/>
            <a:r>
              <a:rPr lang="en-US" sz="2000" b="1" dirty="0">
                <a:solidFill>
                  <a:srgbClr val="E24747"/>
                </a:solidFill>
              </a:rPr>
              <a:t>2- I like pizza.</a:t>
            </a:r>
          </a:p>
          <a:p>
            <a:pPr lvl="0"/>
            <a:r>
              <a:rPr lang="en-US" sz="2000" b="1" dirty="0">
                <a:solidFill>
                  <a:srgbClr val="E24747"/>
                </a:solidFill>
              </a:rPr>
              <a:t>3- We sleep at 8:00 pm.</a:t>
            </a:r>
          </a:p>
          <a:p>
            <a:pPr lvl="0"/>
            <a:endParaRPr lang="en-US" sz="2000" b="1" dirty="0">
              <a:solidFill>
                <a:srgbClr val="E2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023;p46"/>
          <p:cNvSpPr txBox="1">
            <a:spLocks/>
          </p:cNvSpPr>
          <p:nvPr/>
        </p:nvSpPr>
        <p:spPr>
          <a:xfrm>
            <a:off x="1046016" y="225949"/>
            <a:ext cx="7239855" cy="39617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chemeClr val="accent3"/>
                </a:solidFill>
              </a:rPr>
              <a:t>Formative assessment    (Rally coach 1-2 Min)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068" y="918921"/>
            <a:ext cx="772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Gothic century"/>
              </a:rPr>
              <a:t>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273" y="967581"/>
            <a:ext cx="5545929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Fill in the blank with the correct form of the verb using the present simple:</a:t>
            </a: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1.They( play) ……………………… football every weekend.</a:t>
            </a:r>
          </a:p>
          <a:p>
            <a:endParaRPr lang="en-US" sz="3200" b="1" baseline="-25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2.Samer (live) ………………………</a:t>
            </a: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here</a:t>
            </a: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3200" b="1" baseline="-25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br>
              <a:rPr lang="en-US" sz="3200" b="1" u="sng" baseline="-25000" dirty="0">
                <a:solidFill>
                  <a:schemeClr val="accent3">
                    <a:lumMod val="75000"/>
                  </a:schemeClr>
                </a:solidFill>
              </a:rPr>
            </a:br>
            <a:endParaRPr lang="ar-JO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71" y="2107372"/>
            <a:ext cx="23837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2"/>
          <p:cNvSpPr/>
          <p:nvPr/>
        </p:nvSpPr>
        <p:spPr>
          <a:xfrm>
            <a:off x="5862218" y="2896885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42"/>
          <p:cNvSpPr/>
          <p:nvPr/>
        </p:nvSpPr>
        <p:spPr>
          <a:xfrm>
            <a:off x="2368756" y="2876682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2"/>
          <p:cNvSpPr/>
          <p:nvPr/>
        </p:nvSpPr>
        <p:spPr>
          <a:xfrm>
            <a:off x="5811518" y="1288015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2"/>
          <p:cNvSpPr/>
          <p:nvPr/>
        </p:nvSpPr>
        <p:spPr>
          <a:xfrm>
            <a:off x="2052706" y="1253248"/>
            <a:ext cx="632100" cy="61668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2"/>
          <p:cNvSpPr/>
          <p:nvPr/>
        </p:nvSpPr>
        <p:spPr>
          <a:xfrm>
            <a:off x="2257975" y="536070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Differentiation/ 3 MIN</a:t>
            </a:r>
            <a:endParaRPr dirty="0"/>
          </a:p>
        </p:txBody>
      </p:sp>
      <p:sp>
        <p:nvSpPr>
          <p:cNvPr id="1948" name="Google Shape;1948;p42"/>
          <p:cNvSpPr txBox="1">
            <a:spLocks noGrp="1"/>
          </p:cNvSpPr>
          <p:nvPr>
            <p:ph type="title"/>
          </p:nvPr>
        </p:nvSpPr>
        <p:spPr>
          <a:xfrm>
            <a:off x="2002006" y="1387855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950" name="Google Shape;1950;p42"/>
          <p:cNvSpPr txBox="1">
            <a:spLocks noGrp="1"/>
          </p:cNvSpPr>
          <p:nvPr>
            <p:ph type="subTitle" idx="2"/>
          </p:nvPr>
        </p:nvSpPr>
        <p:spPr>
          <a:xfrm>
            <a:off x="884879" y="2166140"/>
            <a:ext cx="3513997" cy="673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b="1" dirty="0"/>
              <a:t>1.Write two sentences using simple present  (affirmative)</a:t>
            </a:r>
          </a:p>
          <a:p>
            <a:pPr marL="0" lvl="0" indent="0" algn="l"/>
            <a:r>
              <a:rPr lang="en-US" sz="1200" b="1" dirty="0"/>
              <a:t>1- with singular subject …………………………………………….............… </a:t>
            </a:r>
          </a:p>
          <a:p>
            <a:pPr marL="0" lvl="0" indent="0" algn="l"/>
            <a:r>
              <a:rPr lang="en-US" sz="1200" b="1" dirty="0"/>
              <a:t>2- with plural subject ………………………………………………………..</a:t>
            </a:r>
          </a:p>
          <a:p>
            <a:pPr marL="0" lvl="0" indent="0"/>
            <a:r>
              <a:rPr lang="en-US" sz="1200" b="1" dirty="0"/>
              <a:t> </a:t>
            </a:r>
          </a:p>
        </p:txBody>
      </p:sp>
      <p:sp>
        <p:nvSpPr>
          <p:cNvPr id="1951" name="Google Shape;1951;p42"/>
          <p:cNvSpPr txBox="1">
            <a:spLocks noGrp="1"/>
          </p:cNvSpPr>
          <p:nvPr>
            <p:ph type="title" idx="3"/>
          </p:nvPr>
        </p:nvSpPr>
        <p:spPr>
          <a:xfrm>
            <a:off x="5773249" y="1387345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953" name="Google Shape;1953;p42"/>
          <p:cNvSpPr txBox="1">
            <a:spLocks noGrp="1"/>
          </p:cNvSpPr>
          <p:nvPr>
            <p:ph type="subTitle" idx="5"/>
          </p:nvPr>
        </p:nvSpPr>
        <p:spPr>
          <a:xfrm>
            <a:off x="4497654" y="1919271"/>
            <a:ext cx="3462627" cy="8904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-Fill in the blanks with the correct form of simple present (affirmative)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1- Laila …………………… milk everyday. (drink)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2- I  always ………………….. Football. (play)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</p:txBody>
      </p:sp>
      <p:sp>
        <p:nvSpPr>
          <p:cNvPr id="1954" name="Google Shape;1954;p42"/>
          <p:cNvSpPr txBox="1">
            <a:spLocks noGrp="1"/>
          </p:cNvSpPr>
          <p:nvPr>
            <p:ph type="title" idx="6"/>
          </p:nvPr>
        </p:nvSpPr>
        <p:spPr>
          <a:xfrm>
            <a:off x="2299417" y="295338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956" name="Google Shape;1956;p42"/>
          <p:cNvSpPr txBox="1">
            <a:spLocks noGrp="1"/>
          </p:cNvSpPr>
          <p:nvPr>
            <p:ph type="subTitle" idx="8"/>
          </p:nvPr>
        </p:nvSpPr>
        <p:spPr>
          <a:xfrm>
            <a:off x="1228006" y="3461527"/>
            <a:ext cx="2913600" cy="1103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-IF the form of the verb is correct write (True) and if it is not correct write (False.)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1- Sally </a:t>
            </a:r>
            <a:r>
              <a:rPr lang="en-US" sz="1200" b="1" u="sng" dirty="0" err="1"/>
              <a:t>gos</a:t>
            </a:r>
            <a:r>
              <a:rPr lang="en-US" sz="1200" b="1" dirty="0"/>
              <a:t> to school daily.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2- They always </a:t>
            </a:r>
            <a:r>
              <a:rPr lang="en-US" sz="1200" b="1" u="sng" dirty="0"/>
              <a:t>watch </a:t>
            </a:r>
            <a:r>
              <a:rPr lang="en-US" sz="1200" b="1" dirty="0"/>
              <a:t>T.V.</a:t>
            </a:r>
            <a:endParaRPr lang="en-US" sz="12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1957" name="Google Shape;1957;p42"/>
          <p:cNvSpPr txBox="1">
            <a:spLocks noGrp="1"/>
          </p:cNvSpPr>
          <p:nvPr>
            <p:ph type="title" idx="9"/>
          </p:nvPr>
        </p:nvSpPr>
        <p:spPr>
          <a:xfrm>
            <a:off x="5811518" y="2989932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4456118" y="3770487"/>
            <a:ext cx="2913600" cy="312553"/>
          </a:xfrm>
        </p:spPr>
        <p:txBody>
          <a:bodyPr/>
          <a:lstStyle/>
          <a:p>
            <a:pPr algn="l"/>
            <a:r>
              <a:rPr lang="en-US" sz="1200" b="1" dirty="0"/>
              <a:t>-Circle the correct form of the simple present verb:</a:t>
            </a:r>
          </a:p>
          <a:p>
            <a:pPr algn="l"/>
            <a:r>
              <a:rPr lang="en-US" sz="1200" b="1" dirty="0"/>
              <a:t>1- She  ( eat /  eats)  a lot.</a:t>
            </a:r>
          </a:p>
          <a:p>
            <a:pPr algn="l"/>
            <a:r>
              <a:rPr lang="en-US" sz="1200" b="1" dirty="0"/>
              <a:t>2- The baby ( </a:t>
            </a:r>
            <a:r>
              <a:rPr lang="en-US" sz="1200" b="1" dirty="0" err="1"/>
              <a:t>crys</a:t>
            </a:r>
            <a:r>
              <a:rPr lang="en-US" sz="1200" b="1" dirty="0"/>
              <a:t>/ cries) everyday.                   </a:t>
            </a:r>
            <a:endParaRPr lang="ar-JO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709650" y="535325"/>
            <a:ext cx="56145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AutoNum type="arabicPeriod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identify the present simple tense (affirmative )</a:t>
            </a:r>
          </a:p>
          <a:p>
            <a:pPr marL="514350" lvl="0" indent="-51435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AutoNum type="arabicPeriod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form sentences using affirmative present simple tense.</a:t>
            </a:r>
          </a:p>
          <a:p>
            <a:pPr marL="514350" lvl="0" indent="-51435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AutoNum type="arabicPeriod"/>
            </a:pPr>
            <a:r>
              <a:rPr lang="en-US" sz="26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Value responsibility. 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endParaRPr dirty="0"/>
          </a:p>
        </p:txBody>
      </p:sp>
      <p:sp>
        <p:nvSpPr>
          <p:cNvPr id="1928" name="Google Shape;1928;p40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311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09609" y="1369898"/>
            <a:ext cx="4667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students are expected to:</a:t>
            </a:r>
            <a:endParaRPr lang="ar-JO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09701" y="759875"/>
            <a:ext cx="7724239" cy="3791577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464946" y="1028202"/>
            <a:ext cx="6580584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Summative assessment/ Buzz in</a:t>
            </a:r>
            <a:br>
              <a:rPr lang="en-US" sz="2800" dirty="0"/>
            </a:br>
            <a:endParaRPr sz="2800" dirty="0"/>
          </a:p>
        </p:txBody>
      </p:sp>
      <p:sp>
        <p:nvSpPr>
          <p:cNvPr id="1968" name="Google Shape;1968;p43"/>
          <p:cNvSpPr txBox="1">
            <a:spLocks noGrp="1"/>
          </p:cNvSpPr>
          <p:nvPr>
            <p:ph type="subTitle" idx="1"/>
          </p:nvPr>
        </p:nvSpPr>
        <p:spPr>
          <a:xfrm>
            <a:off x="1006867" y="1895702"/>
            <a:ext cx="6975936" cy="1621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2800" b="1" dirty="0">
                <a:solidFill>
                  <a:srgbClr val="119B9B"/>
                </a:solidFill>
                <a:latin typeface="Josefin Sans"/>
                <a:sym typeface="Josefin Sans"/>
              </a:rPr>
              <a:t>Open your booklet page 9.</a:t>
            </a:r>
          </a:p>
          <a:p>
            <a:pPr marL="0" lvl="0" indent="0" algn="l"/>
            <a:r>
              <a:rPr lang="en-US" sz="2800" b="1" dirty="0">
                <a:solidFill>
                  <a:srgbClr val="119B9B"/>
                </a:solidFill>
                <a:latin typeface="Josefin Sans"/>
                <a:sym typeface="Josefin Sans"/>
              </a:rPr>
              <a:t>Solve the questions</a:t>
            </a:r>
          </a:p>
          <a:p>
            <a:pPr marL="0" lvl="0" indent="0" algn="l"/>
            <a:endParaRPr lang="en-US" sz="2800" b="1" dirty="0">
              <a:solidFill>
                <a:srgbClr val="119B9B"/>
              </a:solidFill>
              <a:latin typeface="Josefin Sans"/>
              <a:sym typeface="Josefin Sans"/>
            </a:endParaRPr>
          </a:p>
          <a:p>
            <a:pPr marL="0" lvl="0" indent="0" algn="l"/>
            <a:r>
              <a:rPr lang="en-US" sz="2800" b="1" dirty="0">
                <a:solidFill>
                  <a:srgbClr val="119B9B"/>
                </a:solidFill>
                <a:latin typeface="Josefin Sans"/>
                <a:sym typeface="Josefin Sans"/>
              </a:rPr>
              <a:t>5 minutes</a:t>
            </a:r>
            <a:endParaRPr dirty="0"/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43633" y="1592968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1721574" y="101001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Closure/ 1 MIN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1510302" y="2176007"/>
            <a:ext cx="6123397" cy="1265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-Which type of affirmative did you prefer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a)With singular pronouns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b)With plural pronouns</a:t>
            </a:r>
            <a:endParaRPr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5s.com-Verb To Be Past Tense So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194" y="0"/>
            <a:ext cx="6858000" cy="4733925"/>
          </a:xfrm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897817" y="577026"/>
            <a:ext cx="280749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JO" sz="3000" b="1" dirty="0"/>
              <a:t>Warm up/ 2 min</a:t>
            </a:r>
          </a:p>
          <a:p>
            <a:r>
              <a:rPr lang="en-US" altLang="ar-JO" sz="3000" b="1" dirty="0"/>
              <a:t>Silent acting challenge</a:t>
            </a:r>
          </a:p>
          <a:p>
            <a:r>
              <a:rPr lang="en-US" altLang="ar-JO" sz="3000" b="1" dirty="0"/>
              <a:t>“a verb”</a:t>
            </a:r>
            <a:endParaRPr lang="ar-JO" altLang="ar-JO" sz="3000" b="1" dirty="0"/>
          </a:p>
        </p:txBody>
      </p:sp>
    </p:spTree>
    <p:extLst>
      <p:ext uri="{BB962C8B-B14F-4D97-AF65-F5344CB8AC3E}">
        <p14:creationId xmlns:p14="http://schemas.microsoft.com/office/powerpoint/2010/main" val="29036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58" y="583850"/>
            <a:ext cx="6130992" cy="405600"/>
          </a:xfrm>
        </p:spPr>
        <p:txBody>
          <a:bodyPr/>
          <a:lstStyle/>
          <a:p>
            <a:r>
              <a:rPr lang="en-US" dirty="0"/>
              <a:t>Pre- assessment+ Real life application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1541124" y="1797978"/>
            <a:ext cx="512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you do every day? </a:t>
            </a:r>
            <a:endParaRPr lang="ar-JO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1446028"/>
            <a:ext cx="7410892" cy="258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9D5FA-DF16-09DB-A473-0DE42B13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17" y="3927518"/>
            <a:ext cx="194945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3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50" y="583850"/>
            <a:ext cx="5180700" cy="564466"/>
          </a:xfrm>
        </p:spPr>
        <p:txBody>
          <a:bodyPr/>
          <a:lstStyle/>
          <a:p>
            <a:r>
              <a:rPr lang="en-US" sz="2800" dirty="0"/>
              <a:t>Pre- assessment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786809" y="1233376"/>
            <a:ext cx="701748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000" u="sng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Underline the verbs in each sentence:       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000" u="sng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(each student </a:t>
            </a:r>
            <a:r>
              <a:rPr lang="en-US" sz="2000" u="sng" kern="1200" dirty="0" err="1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chosses</a:t>
            </a:r>
            <a:r>
              <a:rPr lang="en-US" sz="2000" u="sng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 two sentences)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1-I wake up at 8.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2-I play football with my friends.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3-I eat my lunch at 3 pm.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4-I watch TV.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5-I sleep at 9 pm.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97" y="3132846"/>
            <a:ext cx="3507473" cy="13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10294" y="1548023"/>
            <a:ext cx="6464502" cy="2414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We use the present simple to talk about:</a:t>
            </a:r>
          </a:p>
          <a:p>
            <a:pPr lvl="0"/>
            <a:r>
              <a:rPr lang="en-US" sz="3600" b="1" baseline="-25000" dirty="0">
                <a:solidFill>
                  <a:schemeClr val="accent3">
                    <a:lumMod val="75000"/>
                  </a:schemeClr>
                </a:solidFill>
              </a:rPr>
              <a:t>Habits</a:t>
            </a:r>
          </a:p>
          <a:p>
            <a:pPr lvl="0"/>
            <a:r>
              <a:rPr lang="en-US" sz="3600" b="1" baseline="-25000" dirty="0">
                <a:solidFill>
                  <a:schemeClr val="accent3">
                    <a:lumMod val="75000"/>
                  </a:schemeClr>
                </a:solidFill>
              </a:rPr>
              <a:t>Facts(general truths)</a:t>
            </a:r>
          </a:p>
          <a:p>
            <a:pPr lvl="0"/>
            <a:r>
              <a:rPr lang="en-US" sz="3600" b="1" baseline="-25000" dirty="0">
                <a:solidFill>
                  <a:schemeClr val="accent3">
                    <a:lumMod val="75000"/>
                  </a:schemeClr>
                </a:solidFill>
              </a:rPr>
              <a:t>Repeated actions or unchanging situations</a:t>
            </a:r>
            <a:r>
              <a:rPr lang="en-US" sz="2400" b="1" baseline="-25000" dirty="0"/>
              <a:t>. </a:t>
            </a:r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3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Presentation</a:t>
            </a:r>
            <a:br>
              <a:rPr lang="en-US" dirty="0">
                <a:solidFill>
                  <a:schemeClr val="accent3"/>
                </a:solidFill>
              </a:rPr>
            </a:b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6410596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Examples:</a:t>
            </a:r>
          </a:p>
          <a:p>
            <a:pPr lvl="0"/>
            <a:r>
              <a:rPr lang="en-US" sz="3200" b="1" baseline="-25000" dirty="0"/>
              <a:t>I drink milk every morning.</a:t>
            </a:r>
          </a:p>
          <a:p>
            <a:pPr lvl="0"/>
            <a:r>
              <a:rPr lang="en-US" sz="3200" b="1" baseline="-25000" dirty="0"/>
              <a:t>I go to IEC School.</a:t>
            </a:r>
          </a:p>
          <a:p>
            <a:pPr lvl="0"/>
            <a:r>
              <a:rPr lang="en-US" sz="3200" b="1" baseline="-25000" dirty="0"/>
              <a:t>Water boils at 100 degrees Celsius.</a:t>
            </a:r>
          </a:p>
          <a:p>
            <a:endParaRPr lang="en-US" sz="2400" dirty="0"/>
          </a:p>
          <a:p>
            <a:pPr marL="139700" indent="0">
              <a:buNone/>
            </a:pPr>
            <a:endParaRPr lang="en-US" sz="2400"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413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Critical thinking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199" y="1515599"/>
            <a:ext cx="6955127" cy="2246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1-Compare between column one and column two.</a:t>
            </a:r>
            <a:b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2-What do you notice?</a:t>
            </a:r>
          </a:p>
          <a:p>
            <a:pPr>
              <a:buNone/>
            </a:pPr>
            <a:r>
              <a:rPr lang="en-US" sz="2000" b="1" i="1" dirty="0"/>
              <a:t> </a:t>
            </a:r>
            <a:r>
              <a:rPr lang="en-US" sz="2000" b="1" dirty="0"/>
              <a:t>1-We play football                1- She drinks milk</a:t>
            </a:r>
          </a:p>
          <a:p>
            <a:pPr>
              <a:buNone/>
            </a:pPr>
            <a:r>
              <a:rPr lang="en-US" sz="2000" b="1" dirty="0"/>
              <a:t>2-They go to school              2-Salma cleans her room</a:t>
            </a:r>
          </a:p>
          <a:p>
            <a:pPr>
              <a:buNone/>
            </a:pPr>
            <a:r>
              <a:rPr lang="en-US" sz="2000" b="1" dirty="0"/>
              <a:t>3-Ali and Ahmad read           3- John watches </a:t>
            </a:r>
            <a:r>
              <a:rPr lang="en-US" sz="2000" b="1" dirty="0" err="1"/>
              <a:t>Tv</a:t>
            </a:r>
            <a:r>
              <a:rPr lang="en-US" sz="2000" b="1" dirty="0"/>
              <a:t>.</a:t>
            </a:r>
          </a:p>
          <a:p>
            <a:pPr>
              <a:buNone/>
            </a:pPr>
            <a:r>
              <a:rPr lang="en-US" sz="2000" b="1" dirty="0"/>
              <a:t> stories   .</a:t>
            </a:r>
          </a:p>
          <a:p>
            <a:pPr>
              <a:buNone/>
            </a:pPr>
            <a:r>
              <a:rPr lang="en-US" sz="2000" b="1" dirty="0"/>
              <a:t>4-I do my homework.            4- He studies early.</a:t>
            </a:r>
          </a:p>
          <a:p>
            <a:pPr>
              <a:buNone/>
            </a:pPr>
            <a:r>
              <a:rPr lang="en-US" sz="2000" b="1" dirty="0"/>
              <a:t>                                                                       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Buzz in (2 minutes)</a:t>
            </a:r>
          </a:p>
          <a:p>
            <a:pPr>
              <a:buNone/>
            </a:pPr>
            <a:endParaRPr lang="en-US" sz="2000"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970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200" y="1695236"/>
            <a:ext cx="6807300" cy="2267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3200"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صورة 14" descr="Forum | ______ Learn English | Fluent LandPersonal Pronouns ...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761609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660</Words>
  <Application>Microsoft Office PowerPoint</Application>
  <PresentationFormat>On-screen Show (16:9)</PresentationFormat>
  <Paragraphs>148</Paragraphs>
  <Slides>21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Language Arts Subject for High School - 9th Grade: Grammar by Slidesgo</vt:lpstr>
      <vt:lpstr>Present simple/ Regular verbs Affirmative</vt:lpstr>
      <vt:lpstr>Outcomes</vt:lpstr>
      <vt:lpstr>PowerPoint Presentation</vt:lpstr>
      <vt:lpstr>Pre- assessment+ Real life application</vt:lpstr>
      <vt:lpstr>Pre- assessment</vt:lpstr>
      <vt:lpstr>Presentation</vt:lpstr>
      <vt:lpstr> Presentation </vt:lpstr>
      <vt:lpstr>Critical thinking</vt:lpstr>
      <vt:lpstr>Presentation</vt:lpstr>
      <vt:lpstr>PowerPoint Presentation</vt:lpstr>
      <vt:lpstr>PowerPoint Presentation</vt:lpstr>
      <vt:lpstr>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Differentiation/ 3 MIN</vt:lpstr>
      <vt:lpstr>Summative assessment/ Buzz in </vt:lpstr>
      <vt:lpstr>Closure/ 1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dc:creator>esraa hyasat</dc:creator>
  <cp:lastModifiedBy>HP</cp:lastModifiedBy>
  <cp:revision>57</cp:revision>
  <dcterms:modified xsi:type="dcterms:W3CDTF">2025-09-21T05:43:50Z</dcterms:modified>
</cp:coreProperties>
</file>